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81"/>
  </p:notesMasterIdLst>
  <p:sldIdLst>
    <p:sldId id="256" r:id="rId2"/>
    <p:sldId id="544" r:id="rId3"/>
    <p:sldId id="543" r:id="rId4"/>
    <p:sldId id="281" r:id="rId5"/>
    <p:sldId id="326" r:id="rId6"/>
    <p:sldId id="327" r:id="rId7"/>
    <p:sldId id="872" r:id="rId8"/>
    <p:sldId id="467" r:id="rId9"/>
    <p:sldId id="329" r:id="rId10"/>
    <p:sldId id="468" r:id="rId11"/>
    <p:sldId id="469" r:id="rId12"/>
    <p:sldId id="470" r:id="rId13"/>
    <p:sldId id="471" r:id="rId14"/>
    <p:sldId id="472" r:id="rId15"/>
    <p:sldId id="475" r:id="rId16"/>
    <p:sldId id="548" r:id="rId17"/>
    <p:sldId id="473" r:id="rId18"/>
    <p:sldId id="474" r:id="rId19"/>
    <p:sldId id="476" r:id="rId20"/>
    <p:sldId id="477" r:id="rId21"/>
    <p:sldId id="779" r:id="rId22"/>
    <p:sldId id="873" r:id="rId23"/>
    <p:sldId id="589" r:id="rId24"/>
    <p:sldId id="878" r:id="rId25"/>
    <p:sldId id="782" r:id="rId26"/>
    <p:sldId id="784" r:id="rId27"/>
    <p:sldId id="879" r:id="rId28"/>
    <p:sldId id="783" r:id="rId29"/>
    <p:sldId id="785" r:id="rId30"/>
    <p:sldId id="786" r:id="rId31"/>
    <p:sldId id="780" r:id="rId32"/>
    <p:sldId id="781" r:id="rId33"/>
    <p:sldId id="874" r:id="rId34"/>
    <p:sldId id="609" r:id="rId35"/>
    <p:sldId id="863" r:id="rId36"/>
    <p:sldId id="864" r:id="rId37"/>
    <p:sldId id="865" r:id="rId38"/>
    <p:sldId id="857" r:id="rId39"/>
    <p:sldId id="492" r:id="rId40"/>
    <p:sldId id="508" r:id="rId41"/>
    <p:sldId id="509" r:id="rId42"/>
    <p:sldId id="510" r:id="rId43"/>
    <p:sldId id="512" r:id="rId44"/>
    <p:sldId id="514" r:id="rId45"/>
    <p:sldId id="515" r:id="rId46"/>
    <p:sldId id="516" r:id="rId47"/>
    <p:sldId id="490" r:id="rId48"/>
    <p:sldId id="884" r:id="rId49"/>
    <p:sldId id="858" r:id="rId50"/>
    <p:sldId id="859" r:id="rId51"/>
    <p:sldId id="860" r:id="rId52"/>
    <p:sldId id="861" r:id="rId53"/>
    <p:sldId id="862" r:id="rId54"/>
    <p:sldId id="867" r:id="rId55"/>
    <p:sldId id="868" r:id="rId56"/>
    <p:sldId id="869" r:id="rId57"/>
    <p:sldId id="773" r:id="rId58"/>
    <p:sldId id="875" r:id="rId59"/>
    <p:sldId id="789" r:id="rId60"/>
    <p:sldId id="882" r:id="rId61"/>
    <p:sldId id="883" r:id="rId62"/>
    <p:sldId id="881" r:id="rId63"/>
    <p:sldId id="790" r:id="rId64"/>
    <p:sldId id="791" r:id="rId65"/>
    <p:sldId id="792" r:id="rId66"/>
    <p:sldId id="531" r:id="rId67"/>
    <p:sldId id="532" r:id="rId68"/>
    <p:sldId id="533" r:id="rId69"/>
    <p:sldId id="534" r:id="rId70"/>
    <p:sldId id="876" r:id="rId71"/>
    <p:sldId id="325" r:id="rId72"/>
    <p:sldId id="877" r:id="rId73"/>
    <p:sldId id="604" r:id="rId74"/>
    <p:sldId id="606" r:id="rId75"/>
    <p:sldId id="602" r:id="rId76"/>
    <p:sldId id="603" r:id="rId77"/>
    <p:sldId id="605" r:id="rId78"/>
    <p:sldId id="608" r:id="rId79"/>
    <p:sldId id="607" r:id="rId8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2956" autoAdjust="0"/>
  </p:normalViewPr>
  <p:slideViewPr>
    <p:cSldViewPr snapToGrid="0" showGuides="1">
      <p:cViewPr varScale="1">
        <p:scale>
          <a:sx n="106" d="100"/>
          <a:sy n="106" d="100"/>
        </p:scale>
        <p:origin x="792" y="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4397F7-332A-4A50-B1D3-A64C8DDA38F3}" type="datetimeFigureOut">
              <a:rPr lang="en-US" smtClean="0"/>
              <a:t>29-Oct-20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6C4A62-BA2D-40BE-8B89-E25182DBDB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8340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actually: function composition (</a:t>
            </a:r>
            <a:r>
              <a:rPr lang="he-IL" dirty="0"/>
              <a:t>הרכבת פונקציות</a:t>
            </a:r>
            <a:r>
              <a:rPr lang="en-US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C4A62-BA2D-40BE-8B89-E25182DBDB2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5223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\theta_{TH}(</a:t>
            </a:r>
            <a:r>
              <a:rPr lang="en-US" dirty="0" err="1"/>
              <a:t>x,t</a:t>
            </a:r>
            <a:r>
              <a:rPr lang="en-US" dirty="0"/>
              <a:t>) = \left\{\begin{matrix}</a:t>
            </a:r>
          </a:p>
          <a:p>
            <a:r>
              <a:rPr lang="en-US" dirty="0"/>
              <a:t> 1 &amp; if &amp; x\</a:t>
            </a:r>
            <a:r>
              <a:rPr lang="en-US" dirty="0" err="1"/>
              <a:t>geq</a:t>
            </a:r>
            <a:r>
              <a:rPr lang="en-US" dirty="0"/>
              <a:t> t,\\ </a:t>
            </a:r>
          </a:p>
          <a:p>
            <a:r>
              <a:rPr lang="en-US" dirty="0"/>
              <a:t> 0 &amp;  else</a:t>
            </a:r>
          </a:p>
          <a:p>
            <a:r>
              <a:rPr lang="en-US" dirty="0"/>
              <a:t>\end{matrix}</a:t>
            </a:r>
          </a:p>
          <a:p>
            <a:endParaRPr lang="en-US" dirty="0"/>
          </a:p>
          <a:p>
            <a:r>
              <a:rPr lang="en-US" dirty="0"/>
              <a:t>g = f*s</a:t>
            </a:r>
          </a:p>
          <a:p>
            <a:endParaRPr lang="en-US" dirty="0"/>
          </a:p>
          <a:p>
            <a:r>
              <a:rPr lang="en-US" dirty="0"/>
              <a:t>s = \begin{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r>
              <a:rPr lang="en-US" dirty="0"/>
              <a:t>0 &amp; 0 &amp; 1 &amp; 0 &amp; 0\\ </a:t>
            </a:r>
          </a:p>
          <a:p>
            <a:r>
              <a:rPr lang="en-US" dirty="0"/>
              <a:t>0 &amp; 1 &amp; 1 &amp; 1 &amp; 0\\ </a:t>
            </a:r>
          </a:p>
          <a:p>
            <a:r>
              <a:rPr lang="en-US" dirty="0"/>
              <a:t>1 &amp; 1 &amp; 1 &amp; 1 &amp; 1\\ </a:t>
            </a:r>
          </a:p>
          <a:p>
            <a:r>
              <a:rPr lang="en-US" dirty="0"/>
              <a:t>0 &amp; 1 &amp; 1 &amp; 1 &amp; 0\\ </a:t>
            </a:r>
          </a:p>
          <a:p>
            <a:r>
              <a:rPr lang="en-US" dirty="0"/>
              <a:t>0 &amp; 0 &amp; 1 &amp; 0 &amp; 0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k = \theta_{TH}(f*</a:t>
            </a:r>
            <a:r>
              <a:rPr lang="en-US" dirty="0" err="1"/>
              <a:t>s,t</a:t>
            </a:r>
            <a:r>
              <a:rPr lang="en-US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6C4A62-BA2D-40BE-8B89-E25182DBDB29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3565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\theta_{TH}(</a:t>
            </a:r>
            <a:r>
              <a:rPr lang="en-US" dirty="0" err="1"/>
              <a:t>x,t</a:t>
            </a:r>
            <a:r>
              <a:rPr lang="en-US" dirty="0"/>
              <a:t>) = \left\{\begin{matrix}</a:t>
            </a:r>
          </a:p>
          <a:p>
            <a:r>
              <a:rPr lang="en-US" dirty="0"/>
              <a:t> 1 &amp; if &amp; x\</a:t>
            </a:r>
            <a:r>
              <a:rPr lang="en-US" dirty="0" err="1"/>
              <a:t>geq</a:t>
            </a:r>
            <a:r>
              <a:rPr lang="en-US" dirty="0"/>
              <a:t> t,\\ </a:t>
            </a:r>
          </a:p>
          <a:p>
            <a:r>
              <a:rPr lang="en-US" dirty="0"/>
              <a:t> 0 &amp;  else</a:t>
            </a:r>
          </a:p>
          <a:p>
            <a:r>
              <a:rPr lang="en-US" dirty="0"/>
              <a:t>\end{matrix}</a:t>
            </a:r>
          </a:p>
          <a:p>
            <a:endParaRPr lang="en-US" dirty="0"/>
          </a:p>
          <a:p>
            <a:r>
              <a:rPr lang="en-US" dirty="0"/>
              <a:t>g = f*s</a:t>
            </a:r>
          </a:p>
          <a:p>
            <a:endParaRPr lang="en-US" dirty="0"/>
          </a:p>
          <a:p>
            <a:r>
              <a:rPr lang="en-US" dirty="0"/>
              <a:t>s = \begin{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r>
              <a:rPr lang="en-US" dirty="0"/>
              <a:t>0 &amp; 0 &amp; 1 &amp; 0 &amp; 0\\ </a:t>
            </a:r>
          </a:p>
          <a:p>
            <a:r>
              <a:rPr lang="en-US" dirty="0"/>
              <a:t>0 &amp; 1 &amp; 1 &amp; 1 &amp; 0\\ </a:t>
            </a:r>
          </a:p>
          <a:p>
            <a:r>
              <a:rPr lang="en-US" dirty="0"/>
              <a:t>1 &amp; 1 &amp; 1 &amp; 1 &amp; 1\\ </a:t>
            </a:r>
          </a:p>
          <a:p>
            <a:r>
              <a:rPr lang="en-US" dirty="0"/>
              <a:t>0 &amp; 1 &amp; 1 &amp; 1 &amp; 0\\ </a:t>
            </a:r>
          </a:p>
          <a:p>
            <a:r>
              <a:rPr lang="en-US" dirty="0"/>
              <a:t>0 &amp; 0 &amp; 1 &amp; 0 &amp; 0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k = \theta_{TH}(f*</a:t>
            </a:r>
            <a:r>
              <a:rPr lang="en-US" dirty="0" err="1"/>
              <a:t>s,t</a:t>
            </a:r>
            <a:r>
              <a:rPr lang="en-US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6C4A62-BA2D-40BE-8B89-E25182DBDB29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5244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\theta_{TH}(</a:t>
            </a:r>
            <a:r>
              <a:rPr lang="en-US" dirty="0" err="1"/>
              <a:t>x,t</a:t>
            </a:r>
            <a:r>
              <a:rPr lang="en-US" dirty="0"/>
              <a:t>) = \left\{\begin{matrix}</a:t>
            </a:r>
          </a:p>
          <a:p>
            <a:r>
              <a:rPr lang="en-US" dirty="0"/>
              <a:t> 1 &amp; if &amp; x\</a:t>
            </a:r>
            <a:r>
              <a:rPr lang="en-US" dirty="0" err="1"/>
              <a:t>geq</a:t>
            </a:r>
            <a:r>
              <a:rPr lang="en-US" dirty="0"/>
              <a:t> t,\\ </a:t>
            </a:r>
          </a:p>
          <a:p>
            <a:r>
              <a:rPr lang="en-US" dirty="0"/>
              <a:t> 0 &amp;  else</a:t>
            </a:r>
          </a:p>
          <a:p>
            <a:r>
              <a:rPr lang="en-US" dirty="0"/>
              <a:t>\end{matrix}</a:t>
            </a:r>
          </a:p>
          <a:p>
            <a:endParaRPr lang="en-US" dirty="0"/>
          </a:p>
          <a:p>
            <a:r>
              <a:rPr lang="en-US" dirty="0"/>
              <a:t>g = f*s</a:t>
            </a:r>
          </a:p>
          <a:p>
            <a:endParaRPr lang="en-US" dirty="0"/>
          </a:p>
          <a:p>
            <a:r>
              <a:rPr lang="en-US" dirty="0"/>
              <a:t>s = \begin{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r>
              <a:rPr lang="en-US" dirty="0"/>
              <a:t>0 &amp; 0 &amp; 1 &amp; 0 &amp; 0\\ </a:t>
            </a:r>
          </a:p>
          <a:p>
            <a:r>
              <a:rPr lang="en-US" dirty="0"/>
              <a:t>0 &amp; 1 &amp; 1 &amp; 1 &amp; 0\\ </a:t>
            </a:r>
          </a:p>
          <a:p>
            <a:r>
              <a:rPr lang="en-US" dirty="0"/>
              <a:t>1 &amp; 1 &amp; 1 &amp; 1 &amp; 1\\ </a:t>
            </a:r>
          </a:p>
          <a:p>
            <a:r>
              <a:rPr lang="en-US" dirty="0"/>
              <a:t>0 &amp; 1 &amp; 1 &amp; 1 &amp; 0\\ </a:t>
            </a:r>
          </a:p>
          <a:p>
            <a:r>
              <a:rPr lang="en-US" dirty="0"/>
              <a:t>0 &amp; 0 &amp; 1 &amp; 0 &amp; 0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6C4A62-BA2D-40BE-8B89-E25182DBDB29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9554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\theta_{TH}(</a:t>
            </a:r>
            <a:r>
              <a:rPr lang="en-US" dirty="0" err="1"/>
              <a:t>x,t</a:t>
            </a:r>
            <a:r>
              <a:rPr lang="en-US" dirty="0"/>
              <a:t>) = \left\{\begin{matrix}</a:t>
            </a:r>
          </a:p>
          <a:p>
            <a:r>
              <a:rPr lang="en-US" dirty="0"/>
              <a:t> 1 &amp; if &amp; x\</a:t>
            </a:r>
            <a:r>
              <a:rPr lang="en-US" dirty="0" err="1"/>
              <a:t>geq</a:t>
            </a:r>
            <a:r>
              <a:rPr lang="en-US" dirty="0"/>
              <a:t> t,\\ </a:t>
            </a:r>
          </a:p>
          <a:p>
            <a:r>
              <a:rPr lang="en-US" dirty="0"/>
              <a:t> 0 &amp;  else</a:t>
            </a:r>
          </a:p>
          <a:p>
            <a:r>
              <a:rPr lang="en-US" dirty="0"/>
              <a:t>\end{matrix}</a:t>
            </a:r>
          </a:p>
          <a:p>
            <a:endParaRPr lang="en-US" dirty="0"/>
          </a:p>
          <a:p>
            <a:r>
              <a:rPr lang="en-US" dirty="0"/>
              <a:t>g = f*s</a:t>
            </a:r>
          </a:p>
          <a:p>
            <a:endParaRPr lang="en-US" dirty="0"/>
          </a:p>
          <a:p>
            <a:r>
              <a:rPr lang="en-US" dirty="0"/>
              <a:t>s = \begin{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r>
              <a:rPr lang="en-US" dirty="0"/>
              <a:t>0 &amp; 0 &amp; 1 &amp; 0 &amp; 0\\ </a:t>
            </a:r>
          </a:p>
          <a:p>
            <a:r>
              <a:rPr lang="en-US" dirty="0"/>
              <a:t>0 &amp; 1 &amp; 1 &amp; 1 &amp; 0\\ </a:t>
            </a:r>
          </a:p>
          <a:p>
            <a:r>
              <a:rPr lang="en-US" dirty="0"/>
              <a:t>1 &amp; 1 &amp; 1 &amp; 1 &amp; 1\\ </a:t>
            </a:r>
          </a:p>
          <a:p>
            <a:r>
              <a:rPr lang="en-US" dirty="0"/>
              <a:t>0 &amp; 1 &amp; 1 &amp; 1 &amp; 0\\ </a:t>
            </a:r>
          </a:p>
          <a:p>
            <a:r>
              <a:rPr lang="en-US" dirty="0"/>
              <a:t>0 &amp; 0 &amp; 1 &amp; 0 &amp; 0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6C4A62-BA2D-40BE-8B89-E25182DBDB29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9554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6C4A62-BA2D-40BE-8B89-E25182DBDB29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6151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6C4A62-BA2D-40BE-8B89-E25182DBDB29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6151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\</a:t>
            </a:r>
            <a:r>
              <a:rPr lang="en-US" dirty="0" err="1"/>
              <a:t>lim</a:t>
            </a:r>
            <a:r>
              <a:rPr lang="en-US" dirty="0"/>
              <a:t>_{x\to -\</a:t>
            </a:r>
            <a:r>
              <a:rPr lang="en-US" dirty="0" err="1"/>
              <a:t>infty</a:t>
            </a:r>
            <a:r>
              <a:rPr lang="en-US" dirty="0"/>
              <a:t>}F_X(x)=0, \quad \</a:t>
            </a:r>
            <a:r>
              <a:rPr lang="en-US" dirty="0" err="1"/>
              <a:t>lim</a:t>
            </a:r>
            <a:r>
              <a:rPr lang="en-US" dirty="0"/>
              <a:t>_{x\to +\</a:t>
            </a:r>
            <a:r>
              <a:rPr lang="en-US" dirty="0" err="1"/>
              <a:t>infty</a:t>
            </a:r>
            <a:r>
              <a:rPr lang="en-US" dirty="0"/>
              <a:t>}F_X(x)=1</a:t>
            </a:r>
          </a:p>
          <a:p>
            <a:endParaRPr lang="en-US" dirty="0"/>
          </a:p>
          <a:p>
            <a:r>
              <a:rPr lang="en-US" dirty="0"/>
              <a:t>===========</a:t>
            </a:r>
          </a:p>
          <a:p>
            <a:endParaRPr lang="en-US" dirty="0"/>
          </a:p>
          <a:p>
            <a:r>
              <a:rPr lang="en-US" dirty="0" err="1"/>
              <a:t>f_X</a:t>
            </a:r>
            <a:r>
              <a:rPr lang="en-US" dirty="0"/>
              <a:t>(x) = {</a:t>
            </a:r>
            <a:r>
              <a:rPr lang="en-US" dirty="0" err="1"/>
              <a:t>dF_X</a:t>
            </a:r>
            <a:r>
              <a:rPr lang="en-US" dirty="0"/>
              <a:t>(x) \over dx} \, \, \, \, \, \, \,\text{OR} \, \, \, \, \, \, \, F_X(x) = \int_{-\</a:t>
            </a:r>
            <a:r>
              <a:rPr lang="en-US" dirty="0" err="1"/>
              <a:t>infty</a:t>
            </a:r>
            <a:r>
              <a:rPr lang="en-US" dirty="0"/>
              <a:t>}^x </a:t>
            </a:r>
            <a:r>
              <a:rPr lang="en-US" dirty="0" err="1"/>
              <a:t>f_X</a:t>
            </a:r>
            <a:r>
              <a:rPr lang="en-US" dirty="0"/>
              <a:t>(t)\,dt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C4A62-BA2D-40BE-8B89-E25182DBDB2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6387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F_Y(y) =P(Y \le y)= \</a:t>
            </a:r>
            <a:r>
              <a:rPr lang="es-ES" dirty="0" err="1"/>
              <a:t>begin</a:t>
            </a:r>
            <a:r>
              <a:rPr lang="es-ES" dirty="0"/>
              <a:t>{cases}</a:t>
            </a:r>
          </a:p>
          <a:p>
            <a:r>
              <a:rPr lang="es-ES" dirty="0"/>
              <a:t>0 &amp;:\ y &lt; 0\\</a:t>
            </a:r>
          </a:p>
          <a:p>
            <a:r>
              <a:rPr lang="es-ES" dirty="0"/>
              <a:t>\frac{y}{255} &amp;:\ 0 \le y \le 255\\</a:t>
            </a:r>
          </a:p>
          <a:p>
            <a:r>
              <a:rPr lang="es-ES" dirty="0"/>
              <a:t>1 &amp;:\ y &gt; 255</a:t>
            </a:r>
          </a:p>
          <a:p>
            <a:r>
              <a:rPr lang="es-ES" dirty="0"/>
              <a:t>\</a:t>
            </a:r>
            <a:r>
              <a:rPr lang="es-ES" dirty="0" err="1"/>
              <a:t>end</a:t>
            </a:r>
            <a:r>
              <a:rPr lang="es-ES" dirty="0"/>
              <a:t>{cases}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C4A62-BA2D-40BE-8B89-E25182DBDB29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0473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C4A62-BA2D-40BE-8B89-E25182DBDB29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4727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\theta_{TH}(</a:t>
            </a:r>
            <a:r>
              <a:rPr lang="en-US" dirty="0" err="1"/>
              <a:t>x,t</a:t>
            </a:r>
            <a:r>
              <a:rPr lang="en-US" dirty="0"/>
              <a:t>) = \left\{\begin{matrix}</a:t>
            </a:r>
          </a:p>
          <a:p>
            <a:r>
              <a:rPr lang="en-US" dirty="0"/>
              <a:t> 1 &amp; if &amp; x\</a:t>
            </a:r>
            <a:r>
              <a:rPr lang="en-US" dirty="0" err="1"/>
              <a:t>geq</a:t>
            </a:r>
            <a:r>
              <a:rPr lang="en-US" dirty="0"/>
              <a:t> t,\\ </a:t>
            </a:r>
          </a:p>
          <a:p>
            <a:r>
              <a:rPr lang="en-US" dirty="0"/>
              <a:t> 0 &amp;  else</a:t>
            </a:r>
          </a:p>
          <a:p>
            <a:r>
              <a:rPr lang="en-US" dirty="0"/>
              <a:t>\end{matrix}</a:t>
            </a:r>
          </a:p>
          <a:p>
            <a:endParaRPr lang="en-US" dirty="0"/>
          </a:p>
          <a:p>
            <a:r>
              <a:rPr lang="en-US" dirty="0"/>
              <a:t>g = f*s</a:t>
            </a:r>
          </a:p>
          <a:p>
            <a:endParaRPr lang="en-US" dirty="0"/>
          </a:p>
          <a:p>
            <a:r>
              <a:rPr lang="en-US" dirty="0"/>
              <a:t>s = \begin{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r>
              <a:rPr lang="en-US" dirty="0"/>
              <a:t>0 &amp; 0 &amp; 1 &amp; 0 &amp; 0\\ </a:t>
            </a:r>
          </a:p>
          <a:p>
            <a:r>
              <a:rPr lang="en-US" dirty="0"/>
              <a:t>0 &amp; 1 &amp; 1 &amp; 1 &amp; 0\\ </a:t>
            </a:r>
          </a:p>
          <a:p>
            <a:r>
              <a:rPr lang="en-US" dirty="0"/>
              <a:t>1 &amp; 1 &amp; 1 &amp; 1 &amp; 1\\ </a:t>
            </a:r>
          </a:p>
          <a:p>
            <a:r>
              <a:rPr lang="en-US" dirty="0"/>
              <a:t>0 &amp; 1 &amp; 1 &amp; 1 &amp; 0\\ </a:t>
            </a:r>
          </a:p>
          <a:p>
            <a:r>
              <a:rPr lang="en-US" dirty="0"/>
              <a:t>0 &amp; 0 &amp; 1 &amp; 0 &amp; 0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k = \theta_{TH}(f*</a:t>
            </a:r>
            <a:r>
              <a:rPr lang="en-US" dirty="0" err="1"/>
              <a:t>s,t</a:t>
            </a:r>
            <a:r>
              <a:rPr lang="en-US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6C4A62-BA2D-40BE-8B89-E25182DBDB29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1300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\theta_{TH}(</a:t>
            </a:r>
            <a:r>
              <a:rPr lang="en-US" dirty="0" err="1"/>
              <a:t>x,t</a:t>
            </a:r>
            <a:r>
              <a:rPr lang="en-US" dirty="0"/>
              <a:t>) = \left\{\begin{matrix}</a:t>
            </a:r>
          </a:p>
          <a:p>
            <a:r>
              <a:rPr lang="en-US" dirty="0"/>
              <a:t> 1 &amp; if &amp; x\</a:t>
            </a:r>
            <a:r>
              <a:rPr lang="en-US" dirty="0" err="1"/>
              <a:t>geq</a:t>
            </a:r>
            <a:r>
              <a:rPr lang="en-US" dirty="0"/>
              <a:t> t,\\ </a:t>
            </a:r>
          </a:p>
          <a:p>
            <a:r>
              <a:rPr lang="en-US" dirty="0"/>
              <a:t> 0 &amp;  else</a:t>
            </a:r>
          </a:p>
          <a:p>
            <a:r>
              <a:rPr lang="en-US" dirty="0"/>
              <a:t>\end{matrix}</a:t>
            </a:r>
          </a:p>
          <a:p>
            <a:endParaRPr lang="en-US" dirty="0"/>
          </a:p>
          <a:p>
            <a:r>
              <a:rPr lang="en-US" dirty="0"/>
              <a:t>g = f*s</a:t>
            </a:r>
          </a:p>
          <a:p>
            <a:endParaRPr lang="en-US" dirty="0"/>
          </a:p>
          <a:p>
            <a:r>
              <a:rPr lang="en-US" dirty="0"/>
              <a:t>s = \begin{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r>
              <a:rPr lang="en-US" dirty="0"/>
              <a:t>0 &amp; 0 &amp; 1 &amp; 0 &amp; 0\\ </a:t>
            </a:r>
          </a:p>
          <a:p>
            <a:r>
              <a:rPr lang="en-US" dirty="0"/>
              <a:t>0 &amp; 1 &amp; 1 &amp; 1 &amp; 0\\ </a:t>
            </a:r>
          </a:p>
          <a:p>
            <a:r>
              <a:rPr lang="en-US" dirty="0"/>
              <a:t>1 &amp; 1 &amp; 1 &amp; 1 &amp; 1\\ </a:t>
            </a:r>
          </a:p>
          <a:p>
            <a:r>
              <a:rPr lang="en-US" dirty="0"/>
              <a:t>0 &amp; 1 &amp; 1 &amp; 1 &amp; 0\\ </a:t>
            </a:r>
          </a:p>
          <a:p>
            <a:r>
              <a:rPr lang="en-US" dirty="0"/>
              <a:t>0 &amp; 0 &amp; 1 &amp; 0 &amp; 0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k = \theta_{TH}(f*</a:t>
            </a:r>
            <a:r>
              <a:rPr lang="en-US" dirty="0" err="1"/>
              <a:t>s,t</a:t>
            </a:r>
            <a:r>
              <a:rPr lang="en-US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6C4A62-BA2D-40BE-8B89-E25182DBDB29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358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\theta_{TH}(</a:t>
            </a:r>
            <a:r>
              <a:rPr lang="en-US" dirty="0" err="1"/>
              <a:t>x,t</a:t>
            </a:r>
            <a:r>
              <a:rPr lang="en-US" dirty="0"/>
              <a:t>) = \left\{\begin{matrix}</a:t>
            </a:r>
          </a:p>
          <a:p>
            <a:r>
              <a:rPr lang="en-US" dirty="0"/>
              <a:t> 1 &amp; if &amp; x\</a:t>
            </a:r>
            <a:r>
              <a:rPr lang="en-US" dirty="0" err="1"/>
              <a:t>geq</a:t>
            </a:r>
            <a:r>
              <a:rPr lang="en-US" dirty="0"/>
              <a:t> t,\\ </a:t>
            </a:r>
          </a:p>
          <a:p>
            <a:r>
              <a:rPr lang="en-US" dirty="0"/>
              <a:t> 0 &amp;  else</a:t>
            </a:r>
          </a:p>
          <a:p>
            <a:r>
              <a:rPr lang="en-US" dirty="0"/>
              <a:t>\end{matrix}</a:t>
            </a:r>
          </a:p>
          <a:p>
            <a:endParaRPr lang="en-US" dirty="0"/>
          </a:p>
          <a:p>
            <a:r>
              <a:rPr lang="en-US" dirty="0"/>
              <a:t>g = f*s</a:t>
            </a:r>
          </a:p>
          <a:p>
            <a:endParaRPr lang="en-US" dirty="0"/>
          </a:p>
          <a:p>
            <a:r>
              <a:rPr lang="en-US" dirty="0"/>
              <a:t>s = \begin{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r>
              <a:rPr lang="en-US" dirty="0"/>
              <a:t>0 &amp; 0 &amp; 1 &amp; 0 &amp; 0\\ </a:t>
            </a:r>
          </a:p>
          <a:p>
            <a:r>
              <a:rPr lang="en-US" dirty="0"/>
              <a:t>0 &amp; 1 &amp; 1 &amp; 1 &amp; 0\\ </a:t>
            </a:r>
          </a:p>
          <a:p>
            <a:r>
              <a:rPr lang="en-US" dirty="0"/>
              <a:t>1 &amp; 1 &amp; 1 &amp; 1 &amp; 1\\ </a:t>
            </a:r>
          </a:p>
          <a:p>
            <a:r>
              <a:rPr lang="en-US" dirty="0"/>
              <a:t>0 &amp; 1 &amp; 1 &amp; 1 &amp; 0\\ </a:t>
            </a:r>
          </a:p>
          <a:p>
            <a:r>
              <a:rPr lang="en-US" dirty="0"/>
              <a:t>0 &amp; 0 &amp; 1 &amp; 0 &amp; 0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k = \theta_{TH}(f*</a:t>
            </a:r>
            <a:r>
              <a:rPr lang="en-US" dirty="0" err="1"/>
              <a:t>s,t</a:t>
            </a:r>
            <a:r>
              <a:rPr lang="en-US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6C4A62-BA2D-40BE-8B89-E25182DBDB29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2400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\theta_{TH}(</a:t>
            </a:r>
            <a:r>
              <a:rPr lang="en-US" dirty="0" err="1"/>
              <a:t>x,t</a:t>
            </a:r>
            <a:r>
              <a:rPr lang="en-US" dirty="0"/>
              <a:t>) = \left\{\begin{matrix}</a:t>
            </a:r>
          </a:p>
          <a:p>
            <a:r>
              <a:rPr lang="en-US" dirty="0"/>
              <a:t> 1 &amp; if &amp; x\</a:t>
            </a:r>
            <a:r>
              <a:rPr lang="en-US" dirty="0" err="1"/>
              <a:t>geq</a:t>
            </a:r>
            <a:r>
              <a:rPr lang="en-US" dirty="0"/>
              <a:t> t,\\ </a:t>
            </a:r>
          </a:p>
          <a:p>
            <a:r>
              <a:rPr lang="en-US" dirty="0"/>
              <a:t> 0 &amp;  else</a:t>
            </a:r>
          </a:p>
          <a:p>
            <a:r>
              <a:rPr lang="en-US" dirty="0"/>
              <a:t>\end{matrix}</a:t>
            </a:r>
          </a:p>
          <a:p>
            <a:endParaRPr lang="en-US" dirty="0"/>
          </a:p>
          <a:p>
            <a:r>
              <a:rPr lang="en-US" dirty="0"/>
              <a:t>g = f*s</a:t>
            </a:r>
          </a:p>
          <a:p>
            <a:endParaRPr lang="en-US" dirty="0"/>
          </a:p>
          <a:p>
            <a:r>
              <a:rPr lang="en-US" dirty="0"/>
              <a:t>s = \begin{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r>
              <a:rPr lang="en-US" dirty="0"/>
              <a:t>0 &amp; 0 &amp; 1 &amp; 0 &amp; 0\\ </a:t>
            </a:r>
          </a:p>
          <a:p>
            <a:r>
              <a:rPr lang="en-US" dirty="0"/>
              <a:t>0 &amp; 1 &amp; 1 &amp; 1 &amp; 0\\ </a:t>
            </a:r>
          </a:p>
          <a:p>
            <a:r>
              <a:rPr lang="en-US" dirty="0"/>
              <a:t>1 &amp; 1 &amp; 1 &amp; 1 &amp; 1\\ </a:t>
            </a:r>
          </a:p>
          <a:p>
            <a:r>
              <a:rPr lang="en-US" dirty="0"/>
              <a:t>0 &amp; 1 &amp; 1 &amp; 1 &amp; 0\\ </a:t>
            </a:r>
          </a:p>
          <a:p>
            <a:r>
              <a:rPr lang="en-US" dirty="0"/>
              <a:t>0 &amp; 0 &amp; 1 &amp; 0 &amp; 0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k = \theta_{TH}(f*</a:t>
            </a:r>
            <a:r>
              <a:rPr lang="en-US" dirty="0" err="1"/>
              <a:t>s,t</a:t>
            </a:r>
            <a:r>
              <a:rPr lang="en-US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6C4A62-BA2D-40BE-8B89-E25182DBDB29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5070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\theta_{TH}(</a:t>
            </a:r>
            <a:r>
              <a:rPr lang="en-US" dirty="0" err="1"/>
              <a:t>x,t</a:t>
            </a:r>
            <a:r>
              <a:rPr lang="en-US" dirty="0"/>
              <a:t>) = \left\{\begin{matrix}</a:t>
            </a:r>
          </a:p>
          <a:p>
            <a:r>
              <a:rPr lang="en-US" dirty="0"/>
              <a:t> 1 &amp; if &amp; x\</a:t>
            </a:r>
            <a:r>
              <a:rPr lang="en-US" dirty="0" err="1"/>
              <a:t>geq</a:t>
            </a:r>
            <a:r>
              <a:rPr lang="en-US" dirty="0"/>
              <a:t> t,\\ </a:t>
            </a:r>
          </a:p>
          <a:p>
            <a:r>
              <a:rPr lang="en-US" dirty="0"/>
              <a:t> 0 &amp;  else</a:t>
            </a:r>
          </a:p>
          <a:p>
            <a:r>
              <a:rPr lang="en-US" dirty="0"/>
              <a:t>\end{matrix}</a:t>
            </a:r>
          </a:p>
          <a:p>
            <a:endParaRPr lang="en-US" dirty="0"/>
          </a:p>
          <a:p>
            <a:r>
              <a:rPr lang="en-US" dirty="0"/>
              <a:t>g = f*s</a:t>
            </a:r>
          </a:p>
          <a:p>
            <a:endParaRPr lang="en-US" dirty="0"/>
          </a:p>
          <a:p>
            <a:r>
              <a:rPr lang="en-US" dirty="0"/>
              <a:t>s = \begin{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r>
              <a:rPr lang="en-US" dirty="0"/>
              <a:t>0 &amp; 0 &amp; 1 &amp; 0 &amp; 0\\ </a:t>
            </a:r>
          </a:p>
          <a:p>
            <a:r>
              <a:rPr lang="en-US" dirty="0"/>
              <a:t>0 &amp; 1 &amp; 1 &amp; 1 &amp; 0\\ </a:t>
            </a:r>
          </a:p>
          <a:p>
            <a:r>
              <a:rPr lang="en-US" dirty="0"/>
              <a:t>1 &amp; 1 &amp; 1 &amp; 1 &amp; 1\\ </a:t>
            </a:r>
          </a:p>
          <a:p>
            <a:r>
              <a:rPr lang="en-US" dirty="0"/>
              <a:t>0 &amp; 1 &amp; 1 &amp; 1 &amp; 0\\ </a:t>
            </a:r>
          </a:p>
          <a:p>
            <a:r>
              <a:rPr lang="en-US" dirty="0"/>
              <a:t>0 &amp; 0 &amp; 1 &amp; 0 &amp; 0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k = \theta_{TH}(f*</a:t>
            </a:r>
            <a:r>
              <a:rPr lang="en-US" dirty="0" err="1"/>
              <a:t>s,t</a:t>
            </a:r>
            <a:r>
              <a:rPr lang="en-US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6C4A62-BA2D-40BE-8B89-E25182DBDB29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6233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12800" y="1"/>
            <a:ext cx="10363200" cy="1219200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 dirty="0"/>
              <a:t>Click to edit </a:t>
            </a:r>
            <a:r>
              <a:rPr lang="en-US" dirty="0" err="1"/>
              <a:t>hMaster</a:t>
            </a:r>
            <a:r>
              <a:rPr lang="en-US" dirty="0"/>
              <a:t>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828800" y="51054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</a:t>
            </a:r>
            <a:r>
              <a:rPr lang="en-US" dirty="0" err="1"/>
              <a:t>Mastk</a:t>
            </a:r>
            <a:endParaRPr lang="en-US" dirty="0"/>
          </a:p>
          <a:p>
            <a:r>
              <a:rPr lang="en-US" dirty="0"/>
              <a:t>H</a:t>
            </a:r>
          </a:p>
          <a:p>
            <a:r>
              <a:rPr lang="en-US" dirty="0"/>
              <a:t>Ker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2105762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29-Oct-20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8595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29-Oct-20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7026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3" name="Shape 2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4" name="Shape 2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86980723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29-Oct-20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1331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29-Oct-20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4200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29-Oct-20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9949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29-Oct-20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0687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29-Oct-20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9341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29-Oct-20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0461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29-Oct-20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5954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29-Oct-20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6604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3200" y="0"/>
            <a:ext cx="11785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3200" y="762000"/>
            <a:ext cx="11785600" cy="5715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492876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30E4BE-DC49-4C06-9EAD-5C882F80E0B2}" type="datetimeFigureOut">
              <a:rPr lang="en-US" smtClean="0"/>
              <a:t>29-Oct-20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492876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47200" y="6492876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0033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hyperlink" Target="http://www.aiismath.com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17" Type="http://schemas.openxmlformats.org/officeDocument/2006/relationships/image" Target="../media/image26.png"/><Relationship Id="rId2" Type="http://schemas.openxmlformats.org/officeDocument/2006/relationships/image" Target="../media/image11.png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5" Type="http://schemas.openxmlformats.org/officeDocument/2006/relationships/image" Target="../media/image24.png"/><Relationship Id="rId10" Type="http://schemas.openxmlformats.org/officeDocument/2006/relationships/image" Target="../media/image19.jpe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17" Type="http://schemas.openxmlformats.org/officeDocument/2006/relationships/image" Target="../media/image26.png"/><Relationship Id="rId2" Type="http://schemas.openxmlformats.org/officeDocument/2006/relationships/image" Target="../media/image11.png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5" Type="http://schemas.openxmlformats.org/officeDocument/2006/relationships/image" Target="../media/image24.png"/><Relationship Id="rId10" Type="http://schemas.openxmlformats.org/officeDocument/2006/relationships/image" Target="../media/image19.jpe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17" Type="http://schemas.openxmlformats.org/officeDocument/2006/relationships/image" Target="../media/image26.png"/><Relationship Id="rId2" Type="http://schemas.openxmlformats.org/officeDocument/2006/relationships/image" Target="../media/image11.png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5" Type="http://schemas.openxmlformats.org/officeDocument/2006/relationships/image" Target="../media/image24.png"/><Relationship Id="rId10" Type="http://schemas.openxmlformats.org/officeDocument/2006/relationships/image" Target="../media/image19.jpe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17" Type="http://schemas.openxmlformats.org/officeDocument/2006/relationships/image" Target="../media/image26.png"/><Relationship Id="rId2" Type="http://schemas.openxmlformats.org/officeDocument/2006/relationships/image" Target="../media/image11.png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5" Type="http://schemas.openxmlformats.org/officeDocument/2006/relationships/image" Target="../media/image24.png"/><Relationship Id="rId10" Type="http://schemas.openxmlformats.org/officeDocument/2006/relationships/image" Target="../media/image19.jpe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17" Type="http://schemas.openxmlformats.org/officeDocument/2006/relationships/image" Target="../media/image26.png"/><Relationship Id="rId2" Type="http://schemas.openxmlformats.org/officeDocument/2006/relationships/image" Target="../media/image11.png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5" Type="http://schemas.openxmlformats.org/officeDocument/2006/relationships/image" Target="../media/image24.png"/><Relationship Id="rId10" Type="http://schemas.openxmlformats.org/officeDocument/2006/relationships/image" Target="../media/image19.jpe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17" Type="http://schemas.openxmlformats.org/officeDocument/2006/relationships/image" Target="../media/image26.png"/><Relationship Id="rId2" Type="http://schemas.openxmlformats.org/officeDocument/2006/relationships/image" Target="../media/image11.png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5" Type="http://schemas.openxmlformats.org/officeDocument/2006/relationships/image" Target="../media/image24.png"/><Relationship Id="rId10" Type="http://schemas.openxmlformats.org/officeDocument/2006/relationships/image" Target="../media/image19.jpe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17" Type="http://schemas.openxmlformats.org/officeDocument/2006/relationships/image" Target="../media/image26.png"/><Relationship Id="rId2" Type="http://schemas.openxmlformats.org/officeDocument/2006/relationships/image" Target="../media/image11.png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5" Type="http://schemas.openxmlformats.org/officeDocument/2006/relationships/image" Target="../media/image24.png"/><Relationship Id="rId10" Type="http://schemas.openxmlformats.org/officeDocument/2006/relationships/image" Target="../media/image19.jpe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17" Type="http://schemas.openxmlformats.org/officeDocument/2006/relationships/image" Target="../media/image26.png"/><Relationship Id="rId2" Type="http://schemas.openxmlformats.org/officeDocument/2006/relationships/image" Target="../media/image11.png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5" Type="http://schemas.openxmlformats.org/officeDocument/2006/relationships/image" Target="../media/image24.png"/><Relationship Id="rId10" Type="http://schemas.openxmlformats.org/officeDocument/2006/relationships/image" Target="../media/image19.jpe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.cornell.edu/courses/cs5670/2019sp/lectures/lectures.html" TargetMode="External"/><Relationship Id="rId2" Type="http://schemas.openxmlformats.org/officeDocument/2006/relationships/hyperlink" Target="http://szeliski.org/Book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cs.cmu.edu/~16385/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jpe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Probability_density_function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gif"/><Relationship Id="rId5" Type="http://schemas.openxmlformats.org/officeDocument/2006/relationships/image" Target="../media/image40.gif"/><Relationship Id="rId4" Type="http://schemas.openxmlformats.org/officeDocument/2006/relationships/image" Target="../media/image4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43.gif"/><Relationship Id="rId3" Type="http://schemas.openxmlformats.org/officeDocument/2006/relationships/image" Target="../media/image44.png"/><Relationship Id="rId7" Type="http://schemas.openxmlformats.org/officeDocument/2006/relationships/image" Target="../media/image49.png"/><Relationship Id="rId12" Type="http://schemas.openxmlformats.org/officeDocument/2006/relationships/image" Target="../media/image5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11" Type="http://schemas.openxmlformats.org/officeDocument/2006/relationships/image" Target="../media/image53.png"/><Relationship Id="rId5" Type="http://schemas.openxmlformats.org/officeDocument/2006/relationships/image" Target="../media/image47.png"/><Relationship Id="rId10" Type="http://schemas.openxmlformats.org/officeDocument/2006/relationships/image" Target="../media/image52.png"/><Relationship Id="rId4" Type="http://schemas.openxmlformats.org/officeDocument/2006/relationships/image" Target="../media/image42.png"/><Relationship Id="rId9" Type="http://schemas.openxmlformats.org/officeDocument/2006/relationships/image" Target="../media/image51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6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6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6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5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5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png"/><Relationship Id="rId4" Type="http://schemas.openxmlformats.org/officeDocument/2006/relationships/image" Target="../media/image5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5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image" Target="../media/image62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jpe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gif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.gif"/><Relationship Id="rId4" Type="http://schemas.openxmlformats.org/officeDocument/2006/relationships/image" Target="../media/image86.gif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.gif"/><Relationship Id="rId4" Type="http://schemas.openxmlformats.org/officeDocument/2006/relationships/image" Target="../media/image86.gif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2.png"/><Relationship Id="rId4" Type="http://schemas.openxmlformats.org/officeDocument/2006/relationships/image" Target="../media/image89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4.jpeg"/><Relationship Id="rId4" Type="http://schemas.openxmlformats.org/officeDocument/2006/relationships/image" Target="../media/image82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4.jpeg"/><Relationship Id="rId4" Type="http://schemas.openxmlformats.org/officeDocument/2006/relationships/image" Target="../media/image8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hyperlink" Target="https://cs.brown.edu/courses/csci1430/lectures/2020Spring_08_CamerasLightAndColor.pdf" TargetMode="Externa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17" Type="http://schemas.openxmlformats.org/officeDocument/2006/relationships/image" Target="../media/image26.png"/><Relationship Id="rId2" Type="http://schemas.openxmlformats.org/officeDocument/2006/relationships/image" Target="../media/image11.png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5" Type="http://schemas.openxmlformats.org/officeDocument/2006/relationships/image" Target="../media/image24.png"/><Relationship Id="rId10" Type="http://schemas.openxmlformats.org/officeDocument/2006/relationships/image" Target="../media/image19.jpe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2F85B-26D7-4C19-B299-91B2C9FA20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Basic image processing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FCAA62-E21A-45DC-B115-49FCE99F0F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8800" y="5695466"/>
            <a:ext cx="8534400" cy="1162534"/>
          </a:xfrm>
        </p:spPr>
        <p:txBody>
          <a:bodyPr/>
          <a:lstStyle/>
          <a:p>
            <a:r>
              <a:rPr lang="en-US" dirty="0"/>
              <a:t>Yoni Chechik</a:t>
            </a:r>
          </a:p>
          <a:p>
            <a:r>
              <a:rPr lang="en-US" dirty="0">
                <a:hlinkClick r:id="rId2"/>
              </a:rPr>
              <a:t>www.AIisMath.com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2" descr="Image result for color correction">
            <a:extLst>
              <a:ext uri="{FF2B5EF4-FFF2-40B4-BE49-F238E27FC236}">
                <a16:creationId xmlns:a16="http://schemas.microsoft.com/office/drawing/2014/main" id="{81DDD0F0-1C3D-4428-A3A3-2200EB4FFD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0110" y="1090229"/>
            <a:ext cx="8151779" cy="4585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picture containing toy&#10;&#10;Description automatically generated">
            <a:extLst>
              <a:ext uri="{FF2B5EF4-FFF2-40B4-BE49-F238E27FC236}">
                <a16:creationId xmlns:a16="http://schemas.microsoft.com/office/drawing/2014/main" id="{EB34A428-B166-4B8A-BCC0-ADD2C6AF8F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6584" y="6067095"/>
            <a:ext cx="698738" cy="698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420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3ABF1-CA5C-44A3-B9F3-45BB9E25C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Pixel-wise operators</a:t>
            </a:r>
          </a:p>
        </p:txBody>
      </p:sp>
      <p:pic>
        <p:nvPicPr>
          <p:cNvPr id="4" name="latex-image-1.pdf" descr="latex-image-1.pdf">
            <a:extLst>
              <a:ext uri="{FF2B5EF4-FFF2-40B4-BE49-F238E27FC236}">
                <a16:creationId xmlns:a16="http://schemas.microsoft.com/office/drawing/2014/main" id="{A3D3DAC5-8F0B-40F2-82B6-BAF69D42A5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1288" y="2774961"/>
            <a:ext cx="169665" cy="151805"/>
          </a:xfrm>
          <a:prstGeom prst="rect">
            <a:avLst/>
          </a:prstGeom>
          <a:ln w="12700">
            <a:miter lim="400000"/>
          </a:ln>
          <a:effectLst/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C245AF8E-0DA4-400C-8FCB-890CA25F1BE5}"/>
              </a:ext>
            </a:extLst>
          </p:cNvPr>
          <p:cNvGrpSpPr/>
          <p:nvPr/>
        </p:nvGrpSpPr>
        <p:grpSpPr>
          <a:xfrm>
            <a:off x="237689" y="4164930"/>
            <a:ext cx="11716622" cy="1828800"/>
            <a:chOff x="236554" y="4103286"/>
            <a:chExt cx="11716622" cy="1828800"/>
          </a:xfrm>
        </p:grpSpPr>
        <p:pic>
          <p:nvPicPr>
            <p:cNvPr id="6" name="image.png" descr="image.png">
              <a:extLst>
                <a:ext uri="{FF2B5EF4-FFF2-40B4-BE49-F238E27FC236}">
                  <a16:creationId xmlns:a16="http://schemas.microsoft.com/office/drawing/2014/main" id="{4F60AB41-51AD-4D39-A6DB-432916C02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22802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  <p:pic>
          <p:nvPicPr>
            <p:cNvPr id="7" name="image.png" descr="image.png">
              <a:extLst>
                <a:ext uri="{FF2B5EF4-FFF2-40B4-BE49-F238E27FC236}">
                  <a16:creationId xmlns:a16="http://schemas.microsoft.com/office/drawing/2014/main" id="{CB06FAC4-C26C-4019-887E-D7690D5826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09050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  <p:pic>
          <p:nvPicPr>
            <p:cNvPr id="8" name="image.png" descr="image.png">
              <a:extLst>
                <a:ext uri="{FF2B5EF4-FFF2-40B4-BE49-F238E27FC236}">
                  <a16:creationId xmlns:a16="http://schemas.microsoft.com/office/drawing/2014/main" id="{690244B6-2154-43E7-BFC3-43D71C3B092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6554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  <p:pic>
          <p:nvPicPr>
            <p:cNvPr id="9" name="image.png" descr="image.png">
              <a:extLst>
                <a:ext uri="{FF2B5EF4-FFF2-40B4-BE49-F238E27FC236}">
                  <a16:creationId xmlns:a16="http://schemas.microsoft.com/office/drawing/2014/main" id="{7F16C4E5-2220-46EE-BA1A-9F568340DF0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195298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A603A25-8268-49FB-A35B-EEBCF2D460BC}"/>
              </a:ext>
            </a:extLst>
          </p:cNvPr>
          <p:cNvGrpSpPr/>
          <p:nvPr/>
        </p:nvGrpSpPr>
        <p:grpSpPr>
          <a:xfrm>
            <a:off x="237689" y="908438"/>
            <a:ext cx="11716622" cy="2142193"/>
            <a:chOff x="237689" y="990630"/>
            <a:chExt cx="11716622" cy="2142193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5A259C4D-F8DA-4007-8B5A-1C8F515BCD89}"/>
                </a:ext>
              </a:extLst>
            </p:cNvPr>
            <p:cNvGrpSpPr/>
            <p:nvPr/>
          </p:nvGrpSpPr>
          <p:grpSpPr>
            <a:xfrm>
              <a:off x="237689" y="1304023"/>
              <a:ext cx="11716622" cy="1828800"/>
              <a:chOff x="237689" y="1108817"/>
              <a:chExt cx="11716622" cy="1828800"/>
            </a:xfrm>
          </p:grpSpPr>
          <p:pic>
            <p:nvPicPr>
              <p:cNvPr id="17" name="image.png" descr="image.png">
                <a:extLst>
                  <a:ext uri="{FF2B5EF4-FFF2-40B4-BE49-F238E27FC236}">
                    <a16:creationId xmlns:a16="http://schemas.microsoft.com/office/drawing/2014/main" id="{4C80A64A-297E-47E6-B393-3B04063D9C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7689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  <p:pic>
            <p:nvPicPr>
              <p:cNvPr id="18" name="image.png" descr="image.png">
                <a:extLst>
                  <a:ext uri="{FF2B5EF4-FFF2-40B4-BE49-F238E27FC236}">
                    <a16:creationId xmlns:a16="http://schemas.microsoft.com/office/drawing/2014/main" id="{368CB22C-DDD5-4D7A-839C-694C259504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223937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  <p:pic>
            <p:nvPicPr>
              <p:cNvPr id="19" name="image.png" descr="image.png">
                <a:extLst>
                  <a:ext uri="{FF2B5EF4-FFF2-40B4-BE49-F238E27FC236}">
                    <a16:creationId xmlns:a16="http://schemas.microsoft.com/office/drawing/2014/main" id="{E09FCAB0-D022-4A75-89CC-68D22127DB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210185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  <p:pic>
            <p:nvPicPr>
              <p:cNvPr id="20" name="image.jpg" descr="image.jpg">
                <a:extLst>
                  <a:ext uri="{FF2B5EF4-FFF2-40B4-BE49-F238E27FC236}">
                    <a16:creationId xmlns:a16="http://schemas.microsoft.com/office/drawing/2014/main" id="{589D8382-A1B3-4EF1-81B1-192D9C4310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196433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F2BF1D73-A15A-4143-9C18-06FA3081D67C}"/>
                </a:ext>
              </a:extLst>
            </p:cNvPr>
            <p:cNvGrpSpPr/>
            <p:nvPr/>
          </p:nvGrpSpPr>
          <p:grpSpPr>
            <a:xfrm>
              <a:off x="237689" y="990630"/>
              <a:ext cx="11716622" cy="307777"/>
              <a:chOff x="237689" y="713232"/>
              <a:chExt cx="11716622" cy="307777"/>
            </a:xfrm>
          </p:grpSpPr>
          <p:sp>
            <p:nvSpPr>
              <p:cNvPr id="13" name="Original">
                <a:extLst>
                  <a:ext uri="{FF2B5EF4-FFF2-40B4-BE49-F238E27FC236}">
                    <a16:creationId xmlns:a16="http://schemas.microsoft.com/office/drawing/2014/main" id="{805FE410-A7FD-439C-B819-49A1527B1746}"/>
                  </a:ext>
                </a:extLst>
              </p:cNvPr>
              <p:cNvSpPr/>
              <p:nvPr/>
            </p:nvSpPr>
            <p:spPr>
              <a:xfrm>
                <a:off x="237689" y="713232"/>
                <a:ext cx="2757877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o</a:t>
                </a:r>
                <a:r>
                  <a:rPr sz="2000" dirty="0">
                    <a:latin typeface="+mj-lt"/>
                  </a:rPr>
                  <a:t>riginal</a:t>
                </a:r>
              </a:p>
            </p:txBody>
          </p:sp>
          <p:sp>
            <p:nvSpPr>
              <p:cNvPr id="14" name="Lower Contrast">
                <a:extLst>
                  <a:ext uri="{FF2B5EF4-FFF2-40B4-BE49-F238E27FC236}">
                    <a16:creationId xmlns:a16="http://schemas.microsoft.com/office/drawing/2014/main" id="{2D24CEE0-E260-4EA0-BC13-1625BF98C4DC}"/>
                  </a:ext>
                </a:extLst>
              </p:cNvPr>
              <p:cNvSpPr/>
              <p:nvPr/>
            </p:nvSpPr>
            <p:spPr>
              <a:xfrm>
                <a:off x="6210185" y="713232"/>
                <a:ext cx="2757878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l</a:t>
                </a:r>
                <a:r>
                  <a:rPr sz="2000" dirty="0">
                    <a:latin typeface="+mj-lt"/>
                  </a:rPr>
                  <a:t>ower </a:t>
                </a:r>
                <a:r>
                  <a:rPr lang="en-US" sz="2000" dirty="0">
                    <a:latin typeface="+mj-lt"/>
                  </a:rPr>
                  <a:t>c</a:t>
                </a:r>
                <a:r>
                  <a:rPr sz="2000" dirty="0">
                    <a:latin typeface="+mj-lt"/>
                  </a:rPr>
                  <a:t>ontrast</a:t>
                </a:r>
              </a:p>
            </p:txBody>
          </p:sp>
          <p:sp>
            <p:nvSpPr>
              <p:cNvPr id="15" name="Nonlinear Lower Contrast">
                <a:extLst>
                  <a:ext uri="{FF2B5EF4-FFF2-40B4-BE49-F238E27FC236}">
                    <a16:creationId xmlns:a16="http://schemas.microsoft.com/office/drawing/2014/main" id="{D7D60A06-B44B-4C75-9136-0934B0306913}"/>
                  </a:ext>
                </a:extLst>
              </p:cNvPr>
              <p:cNvSpPr/>
              <p:nvPr/>
            </p:nvSpPr>
            <p:spPr>
              <a:xfrm>
                <a:off x="9196433" y="713232"/>
                <a:ext cx="2757878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>
                    <a:latin typeface="+mj-lt"/>
                  </a:rPr>
                  <a:t>Gamma compression</a:t>
                </a:r>
                <a:endParaRPr sz="2000" dirty="0">
                  <a:latin typeface="+mj-lt"/>
                </a:endParaRPr>
              </a:p>
            </p:txBody>
          </p:sp>
          <p:sp>
            <p:nvSpPr>
              <p:cNvPr id="16" name="Original">
                <a:extLst>
                  <a:ext uri="{FF2B5EF4-FFF2-40B4-BE49-F238E27FC236}">
                    <a16:creationId xmlns:a16="http://schemas.microsoft.com/office/drawing/2014/main" id="{9889EF7D-9BCA-49C6-82F9-A3D339979E9C}"/>
                  </a:ext>
                </a:extLst>
              </p:cNvPr>
              <p:cNvSpPr/>
              <p:nvPr/>
            </p:nvSpPr>
            <p:spPr>
              <a:xfrm>
                <a:off x="3223936" y="713232"/>
                <a:ext cx="2757879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darken</a:t>
                </a:r>
                <a:endParaRPr sz="2000" dirty="0">
                  <a:latin typeface="+mj-lt"/>
                </a:endParaRPr>
              </a:p>
            </p:txBody>
          </p:sp>
        </p:grp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A3686B6-84E8-497B-989B-8296011A0270}"/>
              </a:ext>
            </a:extLst>
          </p:cNvPr>
          <p:cNvGrpSpPr/>
          <p:nvPr/>
        </p:nvGrpSpPr>
        <p:grpSpPr>
          <a:xfrm>
            <a:off x="237689" y="3846080"/>
            <a:ext cx="11716622" cy="307778"/>
            <a:chOff x="237689" y="3743339"/>
            <a:chExt cx="11716622" cy="307778"/>
          </a:xfrm>
        </p:grpSpPr>
        <p:sp>
          <p:nvSpPr>
            <p:cNvPr id="22" name="Original">
              <a:extLst>
                <a:ext uri="{FF2B5EF4-FFF2-40B4-BE49-F238E27FC236}">
                  <a16:creationId xmlns:a16="http://schemas.microsoft.com/office/drawing/2014/main" id="{9765234A-8C11-4C96-8F4E-31B1120E06D4}"/>
                </a:ext>
              </a:extLst>
            </p:cNvPr>
            <p:cNvSpPr/>
            <p:nvPr/>
          </p:nvSpPr>
          <p:spPr>
            <a:xfrm>
              <a:off x="237689" y="3743339"/>
              <a:ext cx="2757877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dirty="0">
                  <a:latin typeface="+mj-lt"/>
                </a:rPr>
                <a:t>invert</a:t>
              </a:r>
              <a:endParaRPr sz="2000" dirty="0">
                <a:latin typeface="+mj-lt"/>
              </a:endParaRPr>
            </a:p>
          </p:txBody>
        </p:sp>
        <p:sp>
          <p:nvSpPr>
            <p:cNvPr id="23" name="Lower Contrast">
              <a:extLst>
                <a:ext uri="{FF2B5EF4-FFF2-40B4-BE49-F238E27FC236}">
                  <a16:creationId xmlns:a16="http://schemas.microsoft.com/office/drawing/2014/main" id="{6E00C91F-42C2-4A48-9111-EE31DAC86F89}"/>
                </a:ext>
              </a:extLst>
            </p:cNvPr>
            <p:cNvSpPr/>
            <p:nvPr/>
          </p:nvSpPr>
          <p:spPr>
            <a:xfrm>
              <a:off x="6210185" y="3743340"/>
              <a:ext cx="2757878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dirty="0">
                  <a:latin typeface="+mj-lt"/>
                </a:rPr>
                <a:t>raise contrast</a:t>
              </a:r>
              <a:endParaRPr sz="2000" dirty="0">
                <a:latin typeface="+mj-lt"/>
              </a:endParaRPr>
            </a:p>
          </p:txBody>
        </p:sp>
        <p:sp>
          <p:nvSpPr>
            <p:cNvPr id="24" name="Nonlinear Lower Contrast">
              <a:extLst>
                <a:ext uri="{FF2B5EF4-FFF2-40B4-BE49-F238E27FC236}">
                  <a16:creationId xmlns:a16="http://schemas.microsoft.com/office/drawing/2014/main" id="{497ED1F3-64AC-4C53-B173-EA5CB25AF7E7}"/>
                </a:ext>
              </a:extLst>
            </p:cNvPr>
            <p:cNvSpPr/>
            <p:nvPr/>
          </p:nvSpPr>
          <p:spPr>
            <a:xfrm>
              <a:off x="9196433" y="3743339"/>
              <a:ext cx="2757878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>
                  <a:latin typeface="+mj-lt"/>
                </a:rPr>
                <a:t>Gamma expansion </a:t>
              </a:r>
              <a:endParaRPr sz="2000" dirty="0">
                <a:latin typeface="+mj-lt"/>
              </a:endParaRPr>
            </a:p>
          </p:txBody>
        </p:sp>
        <p:sp>
          <p:nvSpPr>
            <p:cNvPr id="25" name="Original">
              <a:extLst>
                <a:ext uri="{FF2B5EF4-FFF2-40B4-BE49-F238E27FC236}">
                  <a16:creationId xmlns:a16="http://schemas.microsoft.com/office/drawing/2014/main" id="{733409CE-5382-4497-AF23-2AA43D4C9C37}"/>
                </a:ext>
              </a:extLst>
            </p:cNvPr>
            <p:cNvSpPr/>
            <p:nvPr/>
          </p:nvSpPr>
          <p:spPr>
            <a:xfrm>
              <a:off x="3223936" y="3743340"/>
              <a:ext cx="2757879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dirty="0">
                  <a:latin typeface="+mj-lt"/>
                </a:rPr>
                <a:t>lighten</a:t>
              </a:r>
              <a:endParaRPr sz="2000" dirty="0">
                <a:latin typeface="+mj-lt"/>
              </a:endParaRPr>
            </a:p>
          </p:txBody>
        </p:sp>
      </p:grpSp>
      <p:pic>
        <p:nvPicPr>
          <p:cNvPr id="26" name="latex-image-1.pdf" descr="latex-image-1.pdf">
            <a:extLst>
              <a:ext uri="{FF2B5EF4-FFF2-40B4-BE49-F238E27FC236}">
                <a16:creationId xmlns:a16="http://schemas.microsoft.com/office/drawing/2014/main" id="{17049F30-07A9-45BA-A9D0-0BFB9EE04D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761" y="3386005"/>
            <a:ext cx="135731" cy="121444"/>
          </a:xfrm>
          <a:prstGeom prst="rect">
            <a:avLst/>
          </a:prstGeom>
          <a:ln w="12700">
            <a:miter lim="400000"/>
          </a:ln>
        </p:spPr>
      </p:pic>
      <p:pic>
        <p:nvPicPr>
          <p:cNvPr id="27" name="latex-image-2.pdf" descr="latex-image-2.pdf">
            <a:extLst>
              <a:ext uri="{FF2B5EF4-FFF2-40B4-BE49-F238E27FC236}">
                <a16:creationId xmlns:a16="http://schemas.microsoft.com/office/drawing/2014/main" id="{1001BEED-E791-441F-9A57-33B35B1FE4C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79607" y="3353858"/>
            <a:ext cx="835819" cy="185738"/>
          </a:xfrm>
          <a:prstGeom prst="rect">
            <a:avLst/>
          </a:prstGeom>
          <a:ln w="12700">
            <a:miter lim="400000"/>
          </a:ln>
        </p:spPr>
      </p:pic>
      <p:pic>
        <p:nvPicPr>
          <p:cNvPr id="28" name="latex-image-3.pdf" descr="latex-image-3.pdf">
            <a:extLst>
              <a:ext uri="{FF2B5EF4-FFF2-40B4-BE49-F238E27FC236}">
                <a16:creationId xmlns:a16="http://schemas.microsoft.com/office/drawing/2014/main" id="{9B15047A-2CDF-4565-81BA-7C3B389D263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10542" y="3212612"/>
            <a:ext cx="157163" cy="471488"/>
          </a:xfrm>
          <a:prstGeom prst="rect">
            <a:avLst/>
          </a:prstGeom>
          <a:ln w="12700">
            <a:miter lim="400000"/>
          </a:ln>
        </p:spPr>
      </p:pic>
      <p:pic>
        <p:nvPicPr>
          <p:cNvPr id="29" name="latex-image-4.pdf" descr="latex-image-4.pdf">
            <a:extLst>
              <a:ext uri="{FF2B5EF4-FFF2-40B4-BE49-F238E27FC236}">
                <a16:creationId xmlns:a16="http://schemas.microsoft.com/office/drawing/2014/main" id="{0123699A-A584-4235-A01F-892627003DD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685975" y="3101883"/>
            <a:ext cx="1778794" cy="692944"/>
          </a:xfrm>
          <a:prstGeom prst="rect">
            <a:avLst/>
          </a:prstGeom>
          <a:ln w="12700">
            <a:miter lim="400000"/>
          </a:ln>
        </p:spPr>
      </p:pic>
      <p:pic>
        <p:nvPicPr>
          <p:cNvPr id="30" name="latex-image-5.pdf" descr="latex-image-5.pdf">
            <a:extLst>
              <a:ext uri="{FF2B5EF4-FFF2-40B4-BE49-F238E27FC236}">
                <a16:creationId xmlns:a16="http://schemas.microsoft.com/office/drawing/2014/main" id="{8F7B0517-62EE-4574-958E-BDC3312008D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02288" y="6325868"/>
            <a:ext cx="828675" cy="185738"/>
          </a:xfrm>
          <a:prstGeom prst="rect">
            <a:avLst/>
          </a:prstGeom>
          <a:ln w="12700">
            <a:miter lim="400000"/>
          </a:ln>
        </p:spPr>
      </p:pic>
      <p:pic>
        <p:nvPicPr>
          <p:cNvPr id="31" name="latex-image-6.pdf" descr="latex-image-6.pdf">
            <a:extLst>
              <a:ext uri="{FF2B5EF4-FFF2-40B4-BE49-F238E27FC236}">
                <a16:creationId xmlns:a16="http://schemas.microsoft.com/office/drawing/2014/main" id="{83D58802-A1DA-4727-9E99-2A038E456F5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179606" y="6325868"/>
            <a:ext cx="835819" cy="200025"/>
          </a:xfrm>
          <a:prstGeom prst="rect">
            <a:avLst/>
          </a:prstGeom>
          <a:ln w="12700">
            <a:miter lim="400000"/>
          </a:ln>
        </p:spPr>
      </p:pic>
      <p:pic>
        <p:nvPicPr>
          <p:cNvPr id="32" name="latex-image-7.pdf" descr="latex-image-7.pdf">
            <a:extLst>
              <a:ext uri="{FF2B5EF4-FFF2-40B4-BE49-F238E27FC236}">
                <a16:creationId xmlns:a16="http://schemas.microsoft.com/office/drawing/2014/main" id="{169DBE72-9A34-40E5-8026-357F3958FD8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299801" y="6333453"/>
            <a:ext cx="578644" cy="185738"/>
          </a:xfrm>
          <a:prstGeom prst="rect">
            <a:avLst/>
          </a:prstGeom>
          <a:ln w="12700">
            <a:miter lim="400000"/>
          </a:ln>
        </p:spPr>
      </p:pic>
      <p:pic>
        <p:nvPicPr>
          <p:cNvPr id="33" name="latex-image-8.pdf" descr="latex-image-8.pdf">
            <a:extLst>
              <a:ext uri="{FF2B5EF4-FFF2-40B4-BE49-F238E27FC236}">
                <a16:creationId xmlns:a16="http://schemas.microsoft.com/office/drawing/2014/main" id="{FC567671-2906-41E5-BF11-8685968B466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789559" y="6086994"/>
            <a:ext cx="1571625" cy="678656"/>
          </a:xfrm>
          <a:prstGeom prst="rect">
            <a:avLst/>
          </a:prstGeom>
          <a:ln w="12700">
            <a:miter lim="400000"/>
          </a:ln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8FC7B7D5-8AA2-4288-81B6-8DA0AC44ED60}"/>
              </a:ext>
            </a:extLst>
          </p:cNvPr>
          <p:cNvSpPr/>
          <p:nvPr/>
        </p:nvSpPr>
        <p:spPr>
          <a:xfrm>
            <a:off x="3135296" y="3078624"/>
            <a:ext cx="2757877" cy="671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AAFF81F-F7F6-4C39-A026-57BE819D9C5F}"/>
              </a:ext>
            </a:extLst>
          </p:cNvPr>
          <p:cNvSpPr/>
          <p:nvPr/>
        </p:nvSpPr>
        <p:spPr>
          <a:xfrm>
            <a:off x="6072929" y="3144529"/>
            <a:ext cx="2757877" cy="671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BB4E591-3C0C-46A9-BAED-131E5E3B6FA0}"/>
              </a:ext>
            </a:extLst>
          </p:cNvPr>
          <p:cNvSpPr/>
          <p:nvPr/>
        </p:nvSpPr>
        <p:spPr>
          <a:xfrm>
            <a:off x="9188068" y="3110922"/>
            <a:ext cx="2757877" cy="671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653FEFE-2FD7-43B9-A29C-83714A0717F6}"/>
              </a:ext>
            </a:extLst>
          </p:cNvPr>
          <p:cNvSpPr/>
          <p:nvPr/>
        </p:nvSpPr>
        <p:spPr>
          <a:xfrm>
            <a:off x="3187432" y="6066832"/>
            <a:ext cx="2757877" cy="671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3C38082-9224-454A-AFE7-4962B2B778D7}"/>
              </a:ext>
            </a:extLst>
          </p:cNvPr>
          <p:cNvSpPr/>
          <p:nvPr/>
        </p:nvSpPr>
        <p:spPr>
          <a:xfrm>
            <a:off x="6246692" y="6082945"/>
            <a:ext cx="2757877" cy="671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60C0FD0-AD8D-42F9-9A6D-520E79CD5C84}"/>
              </a:ext>
            </a:extLst>
          </p:cNvPr>
          <p:cNvSpPr/>
          <p:nvPr/>
        </p:nvSpPr>
        <p:spPr>
          <a:xfrm>
            <a:off x="9004569" y="6081272"/>
            <a:ext cx="2757877" cy="671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7476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3ABF1-CA5C-44A3-B9F3-45BB9E25C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Pixel-wise operators</a:t>
            </a:r>
          </a:p>
        </p:txBody>
      </p:sp>
      <p:pic>
        <p:nvPicPr>
          <p:cNvPr id="4" name="latex-image-1.pdf" descr="latex-image-1.pdf">
            <a:extLst>
              <a:ext uri="{FF2B5EF4-FFF2-40B4-BE49-F238E27FC236}">
                <a16:creationId xmlns:a16="http://schemas.microsoft.com/office/drawing/2014/main" id="{A3D3DAC5-8F0B-40F2-82B6-BAF69D42A5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1288" y="2774961"/>
            <a:ext cx="169665" cy="151805"/>
          </a:xfrm>
          <a:prstGeom prst="rect">
            <a:avLst/>
          </a:prstGeom>
          <a:ln w="12700">
            <a:miter lim="400000"/>
          </a:ln>
          <a:effectLst/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C245AF8E-0DA4-400C-8FCB-890CA25F1BE5}"/>
              </a:ext>
            </a:extLst>
          </p:cNvPr>
          <p:cNvGrpSpPr/>
          <p:nvPr/>
        </p:nvGrpSpPr>
        <p:grpSpPr>
          <a:xfrm>
            <a:off x="237689" y="4164930"/>
            <a:ext cx="11716622" cy="1828800"/>
            <a:chOff x="236554" y="4103286"/>
            <a:chExt cx="11716622" cy="1828800"/>
          </a:xfrm>
        </p:grpSpPr>
        <p:pic>
          <p:nvPicPr>
            <p:cNvPr id="6" name="image.png" descr="image.png">
              <a:extLst>
                <a:ext uri="{FF2B5EF4-FFF2-40B4-BE49-F238E27FC236}">
                  <a16:creationId xmlns:a16="http://schemas.microsoft.com/office/drawing/2014/main" id="{4F60AB41-51AD-4D39-A6DB-432916C02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22802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  <p:pic>
          <p:nvPicPr>
            <p:cNvPr id="7" name="image.png" descr="image.png">
              <a:extLst>
                <a:ext uri="{FF2B5EF4-FFF2-40B4-BE49-F238E27FC236}">
                  <a16:creationId xmlns:a16="http://schemas.microsoft.com/office/drawing/2014/main" id="{CB06FAC4-C26C-4019-887E-D7690D5826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09050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  <p:pic>
          <p:nvPicPr>
            <p:cNvPr id="8" name="image.png" descr="image.png">
              <a:extLst>
                <a:ext uri="{FF2B5EF4-FFF2-40B4-BE49-F238E27FC236}">
                  <a16:creationId xmlns:a16="http://schemas.microsoft.com/office/drawing/2014/main" id="{690244B6-2154-43E7-BFC3-43D71C3B092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6554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  <p:pic>
          <p:nvPicPr>
            <p:cNvPr id="9" name="image.png" descr="image.png">
              <a:extLst>
                <a:ext uri="{FF2B5EF4-FFF2-40B4-BE49-F238E27FC236}">
                  <a16:creationId xmlns:a16="http://schemas.microsoft.com/office/drawing/2014/main" id="{7F16C4E5-2220-46EE-BA1A-9F568340DF0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195298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A603A25-8268-49FB-A35B-EEBCF2D460BC}"/>
              </a:ext>
            </a:extLst>
          </p:cNvPr>
          <p:cNvGrpSpPr/>
          <p:nvPr/>
        </p:nvGrpSpPr>
        <p:grpSpPr>
          <a:xfrm>
            <a:off x="237689" y="908438"/>
            <a:ext cx="11716622" cy="2142193"/>
            <a:chOff x="237689" y="990630"/>
            <a:chExt cx="11716622" cy="2142193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5A259C4D-F8DA-4007-8B5A-1C8F515BCD89}"/>
                </a:ext>
              </a:extLst>
            </p:cNvPr>
            <p:cNvGrpSpPr/>
            <p:nvPr/>
          </p:nvGrpSpPr>
          <p:grpSpPr>
            <a:xfrm>
              <a:off x="237689" y="1304023"/>
              <a:ext cx="11716622" cy="1828800"/>
              <a:chOff x="237689" y="1108817"/>
              <a:chExt cx="11716622" cy="1828800"/>
            </a:xfrm>
          </p:grpSpPr>
          <p:pic>
            <p:nvPicPr>
              <p:cNvPr id="17" name="image.png" descr="image.png">
                <a:extLst>
                  <a:ext uri="{FF2B5EF4-FFF2-40B4-BE49-F238E27FC236}">
                    <a16:creationId xmlns:a16="http://schemas.microsoft.com/office/drawing/2014/main" id="{4C80A64A-297E-47E6-B393-3B04063D9C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7689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  <p:pic>
            <p:nvPicPr>
              <p:cNvPr id="18" name="image.png" descr="image.png">
                <a:extLst>
                  <a:ext uri="{FF2B5EF4-FFF2-40B4-BE49-F238E27FC236}">
                    <a16:creationId xmlns:a16="http://schemas.microsoft.com/office/drawing/2014/main" id="{368CB22C-DDD5-4D7A-839C-694C259504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223937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  <p:pic>
            <p:nvPicPr>
              <p:cNvPr id="19" name="image.png" descr="image.png">
                <a:extLst>
                  <a:ext uri="{FF2B5EF4-FFF2-40B4-BE49-F238E27FC236}">
                    <a16:creationId xmlns:a16="http://schemas.microsoft.com/office/drawing/2014/main" id="{E09FCAB0-D022-4A75-89CC-68D22127DB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210185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  <p:pic>
            <p:nvPicPr>
              <p:cNvPr id="20" name="image.jpg" descr="image.jpg">
                <a:extLst>
                  <a:ext uri="{FF2B5EF4-FFF2-40B4-BE49-F238E27FC236}">
                    <a16:creationId xmlns:a16="http://schemas.microsoft.com/office/drawing/2014/main" id="{589D8382-A1B3-4EF1-81B1-192D9C4310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196433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F2BF1D73-A15A-4143-9C18-06FA3081D67C}"/>
                </a:ext>
              </a:extLst>
            </p:cNvPr>
            <p:cNvGrpSpPr/>
            <p:nvPr/>
          </p:nvGrpSpPr>
          <p:grpSpPr>
            <a:xfrm>
              <a:off x="237689" y="990630"/>
              <a:ext cx="11716622" cy="307777"/>
              <a:chOff x="237689" y="713232"/>
              <a:chExt cx="11716622" cy="307777"/>
            </a:xfrm>
          </p:grpSpPr>
          <p:sp>
            <p:nvSpPr>
              <p:cNvPr id="13" name="Original">
                <a:extLst>
                  <a:ext uri="{FF2B5EF4-FFF2-40B4-BE49-F238E27FC236}">
                    <a16:creationId xmlns:a16="http://schemas.microsoft.com/office/drawing/2014/main" id="{805FE410-A7FD-439C-B819-49A1527B1746}"/>
                  </a:ext>
                </a:extLst>
              </p:cNvPr>
              <p:cNvSpPr/>
              <p:nvPr/>
            </p:nvSpPr>
            <p:spPr>
              <a:xfrm>
                <a:off x="237689" y="713232"/>
                <a:ext cx="2757877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o</a:t>
                </a:r>
                <a:r>
                  <a:rPr sz="2000" dirty="0">
                    <a:latin typeface="+mj-lt"/>
                  </a:rPr>
                  <a:t>riginal</a:t>
                </a:r>
              </a:p>
            </p:txBody>
          </p:sp>
          <p:sp>
            <p:nvSpPr>
              <p:cNvPr id="14" name="Lower Contrast">
                <a:extLst>
                  <a:ext uri="{FF2B5EF4-FFF2-40B4-BE49-F238E27FC236}">
                    <a16:creationId xmlns:a16="http://schemas.microsoft.com/office/drawing/2014/main" id="{2D24CEE0-E260-4EA0-BC13-1625BF98C4DC}"/>
                  </a:ext>
                </a:extLst>
              </p:cNvPr>
              <p:cNvSpPr/>
              <p:nvPr/>
            </p:nvSpPr>
            <p:spPr>
              <a:xfrm>
                <a:off x="6210185" y="713232"/>
                <a:ext cx="2757878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l</a:t>
                </a:r>
                <a:r>
                  <a:rPr sz="2000" dirty="0">
                    <a:latin typeface="+mj-lt"/>
                  </a:rPr>
                  <a:t>ower </a:t>
                </a:r>
                <a:r>
                  <a:rPr lang="en-US" sz="2000" dirty="0">
                    <a:latin typeface="+mj-lt"/>
                  </a:rPr>
                  <a:t>c</a:t>
                </a:r>
                <a:r>
                  <a:rPr sz="2000" dirty="0">
                    <a:latin typeface="+mj-lt"/>
                  </a:rPr>
                  <a:t>ontrast</a:t>
                </a:r>
              </a:p>
            </p:txBody>
          </p:sp>
          <p:sp>
            <p:nvSpPr>
              <p:cNvPr id="15" name="Nonlinear Lower Contrast">
                <a:extLst>
                  <a:ext uri="{FF2B5EF4-FFF2-40B4-BE49-F238E27FC236}">
                    <a16:creationId xmlns:a16="http://schemas.microsoft.com/office/drawing/2014/main" id="{D7D60A06-B44B-4C75-9136-0934B0306913}"/>
                  </a:ext>
                </a:extLst>
              </p:cNvPr>
              <p:cNvSpPr/>
              <p:nvPr/>
            </p:nvSpPr>
            <p:spPr>
              <a:xfrm>
                <a:off x="9196433" y="713232"/>
                <a:ext cx="2757878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>
                    <a:latin typeface="+mj-lt"/>
                  </a:rPr>
                  <a:t>Gamma compression</a:t>
                </a:r>
                <a:endParaRPr sz="2000" dirty="0">
                  <a:latin typeface="+mj-lt"/>
                </a:endParaRPr>
              </a:p>
            </p:txBody>
          </p:sp>
          <p:sp>
            <p:nvSpPr>
              <p:cNvPr id="16" name="Original">
                <a:extLst>
                  <a:ext uri="{FF2B5EF4-FFF2-40B4-BE49-F238E27FC236}">
                    <a16:creationId xmlns:a16="http://schemas.microsoft.com/office/drawing/2014/main" id="{9889EF7D-9BCA-49C6-82F9-A3D339979E9C}"/>
                  </a:ext>
                </a:extLst>
              </p:cNvPr>
              <p:cNvSpPr/>
              <p:nvPr/>
            </p:nvSpPr>
            <p:spPr>
              <a:xfrm>
                <a:off x="3223936" y="713232"/>
                <a:ext cx="2757879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darken</a:t>
                </a:r>
                <a:endParaRPr sz="2000" dirty="0">
                  <a:latin typeface="+mj-lt"/>
                </a:endParaRPr>
              </a:p>
            </p:txBody>
          </p:sp>
        </p:grp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A3686B6-84E8-497B-989B-8296011A0270}"/>
              </a:ext>
            </a:extLst>
          </p:cNvPr>
          <p:cNvGrpSpPr/>
          <p:nvPr/>
        </p:nvGrpSpPr>
        <p:grpSpPr>
          <a:xfrm>
            <a:off x="237689" y="3846080"/>
            <a:ext cx="11716622" cy="307778"/>
            <a:chOff x="237689" y="3743339"/>
            <a:chExt cx="11716622" cy="307778"/>
          </a:xfrm>
        </p:grpSpPr>
        <p:sp>
          <p:nvSpPr>
            <p:cNvPr id="22" name="Original">
              <a:extLst>
                <a:ext uri="{FF2B5EF4-FFF2-40B4-BE49-F238E27FC236}">
                  <a16:creationId xmlns:a16="http://schemas.microsoft.com/office/drawing/2014/main" id="{9765234A-8C11-4C96-8F4E-31B1120E06D4}"/>
                </a:ext>
              </a:extLst>
            </p:cNvPr>
            <p:cNvSpPr/>
            <p:nvPr/>
          </p:nvSpPr>
          <p:spPr>
            <a:xfrm>
              <a:off x="237689" y="3743339"/>
              <a:ext cx="2757877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dirty="0">
                  <a:latin typeface="+mj-lt"/>
                </a:rPr>
                <a:t>invert</a:t>
              </a:r>
              <a:endParaRPr sz="2000" dirty="0">
                <a:latin typeface="+mj-lt"/>
              </a:endParaRPr>
            </a:p>
          </p:txBody>
        </p:sp>
        <p:sp>
          <p:nvSpPr>
            <p:cNvPr id="23" name="Lower Contrast">
              <a:extLst>
                <a:ext uri="{FF2B5EF4-FFF2-40B4-BE49-F238E27FC236}">
                  <a16:creationId xmlns:a16="http://schemas.microsoft.com/office/drawing/2014/main" id="{6E00C91F-42C2-4A48-9111-EE31DAC86F89}"/>
                </a:ext>
              </a:extLst>
            </p:cNvPr>
            <p:cNvSpPr/>
            <p:nvPr/>
          </p:nvSpPr>
          <p:spPr>
            <a:xfrm>
              <a:off x="6210185" y="3743340"/>
              <a:ext cx="2757878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dirty="0">
                  <a:latin typeface="+mj-lt"/>
                </a:rPr>
                <a:t>raise contrast</a:t>
              </a:r>
              <a:endParaRPr sz="2000" dirty="0">
                <a:latin typeface="+mj-lt"/>
              </a:endParaRPr>
            </a:p>
          </p:txBody>
        </p:sp>
        <p:sp>
          <p:nvSpPr>
            <p:cNvPr id="24" name="Nonlinear Lower Contrast">
              <a:extLst>
                <a:ext uri="{FF2B5EF4-FFF2-40B4-BE49-F238E27FC236}">
                  <a16:creationId xmlns:a16="http://schemas.microsoft.com/office/drawing/2014/main" id="{497ED1F3-64AC-4C53-B173-EA5CB25AF7E7}"/>
                </a:ext>
              </a:extLst>
            </p:cNvPr>
            <p:cNvSpPr/>
            <p:nvPr/>
          </p:nvSpPr>
          <p:spPr>
            <a:xfrm>
              <a:off x="9196433" y="3743339"/>
              <a:ext cx="2757878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>
                  <a:latin typeface="+mj-lt"/>
                </a:rPr>
                <a:t>Gamma expansion </a:t>
              </a:r>
              <a:endParaRPr sz="2000" dirty="0">
                <a:latin typeface="+mj-lt"/>
              </a:endParaRPr>
            </a:p>
          </p:txBody>
        </p:sp>
        <p:sp>
          <p:nvSpPr>
            <p:cNvPr id="25" name="Original">
              <a:extLst>
                <a:ext uri="{FF2B5EF4-FFF2-40B4-BE49-F238E27FC236}">
                  <a16:creationId xmlns:a16="http://schemas.microsoft.com/office/drawing/2014/main" id="{733409CE-5382-4497-AF23-2AA43D4C9C37}"/>
                </a:ext>
              </a:extLst>
            </p:cNvPr>
            <p:cNvSpPr/>
            <p:nvPr/>
          </p:nvSpPr>
          <p:spPr>
            <a:xfrm>
              <a:off x="3223936" y="3743340"/>
              <a:ext cx="2757879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dirty="0">
                  <a:latin typeface="+mj-lt"/>
                </a:rPr>
                <a:t>lighten</a:t>
              </a:r>
              <a:endParaRPr sz="2000" dirty="0">
                <a:latin typeface="+mj-lt"/>
              </a:endParaRPr>
            </a:p>
          </p:txBody>
        </p:sp>
      </p:grpSp>
      <p:pic>
        <p:nvPicPr>
          <p:cNvPr id="26" name="latex-image-1.pdf" descr="latex-image-1.pdf">
            <a:extLst>
              <a:ext uri="{FF2B5EF4-FFF2-40B4-BE49-F238E27FC236}">
                <a16:creationId xmlns:a16="http://schemas.microsoft.com/office/drawing/2014/main" id="{17049F30-07A9-45BA-A9D0-0BFB9EE04D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761" y="3386005"/>
            <a:ext cx="135731" cy="121444"/>
          </a:xfrm>
          <a:prstGeom prst="rect">
            <a:avLst/>
          </a:prstGeom>
          <a:ln w="12700">
            <a:miter lim="400000"/>
          </a:ln>
        </p:spPr>
      </p:pic>
      <p:pic>
        <p:nvPicPr>
          <p:cNvPr id="27" name="latex-image-2.pdf" descr="latex-image-2.pdf">
            <a:extLst>
              <a:ext uri="{FF2B5EF4-FFF2-40B4-BE49-F238E27FC236}">
                <a16:creationId xmlns:a16="http://schemas.microsoft.com/office/drawing/2014/main" id="{1001BEED-E791-441F-9A57-33B35B1FE4C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79607" y="3353858"/>
            <a:ext cx="835819" cy="185738"/>
          </a:xfrm>
          <a:prstGeom prst="rect">
            <a:avLst/>
          </a:prstGeom>
          <a:ln w="12700">
            <a:miter lim="400000"/>
          </a:ln>
        </p:spPr>
      </p:pic>
      <p:pic>
        <p:nvPicPr>
          <p:cNvPr id="28" name="latex-image-3.pdf" descr="latex-image-3.pdf">
            <a:extLst>
              <a:ext uri="{FF2B5EF4-FFF2-40B4-BE49-F238E27FC236}">
                <a16:creationId xmlns:a16="http://schemas.microsoft.com/office/drawing/2014/main" id="{9B15047A-2CDF-4565-81BA-7C3B389D263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10542" y="3212612"/>
            <a:ext cx="157163" cy="471488"/>
          </a:xfrm>
          <a:prstGeom prst="rect">
            <a:avLst/>
          </a:prstGeom>
          <a:ln w="12700">
            <a:miter lim="400000"/>
          </a:ln>
        </p:spPr>
      </p:pic>
      <p:pic>
        <p:nvPicPr>
          <p:cNvPr id="29" name="latex-image-4.pdf" descr="latex-image-4.pdf">
            <a:extLst>
              <a:ext uri="{FF2B5EF4-FFF2-40B4-BE49-F238E27FC236}">
                <a16:creationId xmlns:a16="http://schemas.microsoft.com/office/drawing/2014/main" id="{0123699A-A584-4235-A01F-892627003DD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685975" y="3101883"/>
            <a:ext cx="1778794" cy="692944"/>
          </a:xfrm>
          <a:prstGeom prst="rect">
            <a:avLst/>
          </a:prstGeom>
          <a:ln w="12700">
            <a:miter lim="400000"/>
          </a:ln>
        </p:spPr>
      </p:pic>
      <p:pic>
        <p:nvPicPr>
          <p:cNvPr id="30" name="latex-image-5.pdf" descr="latex-image-5.pdf">
            <a:extLst>
              <a:ext uri="{FF2B5EF4-FFF2-40B4-BE49-F238E27FC236}">
                <a16:creationId xmlns:a16="http://schemas.microsoft.com/office/drawing/2014/main" id="{8F7B0517-62EE-4574-958E-BDC3312008D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02288" y="6325868"/>
            <a:ext cx="828675" cy="185738"/>
          </a:xfrm>
          <a:prstGeom prst="rect">
            <a:avLst/>
          </a:prstGeom>
          <a:ln w="12700">
            <a:miter lim="400000"/>
          </a:ln>
        </p:spPr>
      </p:pic>
      <p:pic>
        <p:nvPicPr>
          <p:cNvPr id="31" name="latex-image-6.pdf" descr="latex-image-6.pdf">
            <a:extLst>
              <a:ext uri="{FF2B5EF4-FFF2-40B4-BE49-F238E27FC236}">
                <a16:creationId xmlns:a16="http://schemas.microsoft.com/office/drawing/2014/main" id="{83D58802-A1DA-4727-9E99-2A038E456F5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179606" y="6325868"/>
            <a:ext cx="835819" cy="200025"/>
          </a:xfrm>
          <a:prstGeom prst="rect">
            <a:avLst/>
          </a:prstGeom>
          <a:ln w="12700">
            <a:miter lim="400000"/>
          </a:ln>
        </p:spPr>
      </p:pic>
      <p:pic>
        <p:nvPicPr>
          <p:cNvPr id="32" name="latex-image-7.pdf" descr="latex-image-7.pdf">
            <a:extLst>
              <a:ext uri="{FF2B5EF4-FFF2-40B4-BE49-F238E27FC236}">
                <a16:creationId xmlns:a16="http://schemas.microsoft.com/office/drawing/2014/main" id="{169DBE72-9A34-40E5-8026-357F3958FD8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299801" y="6333453"/>
            <a:ext cx="578644" cy="185738"/>
          </a:xfrm>
          <a:prstGeom prst="rect">
            <a:avLst/>
          </a:prstGeom>
          <a:ln w="12700">
            <a:miter lim="400000"/>
          </a:ln>
        </p:spPr>
      </p:pic>
      <p:pic>
        <p:nvPicPr>
          <p:cNvPr id="33" name="latex-image-8.pdf" descr="latex-image-8.pdf">
            <a:extLst>
              <a:ext uri="{FF2B5EF4-FFF2-40B4-BE49-F238E27FC236}">
                <a16:creationId xmlns:a16="http://schemas.microsoft.com/office/drawing/2014/main" id="{FC567671-2906-41E5-BF11-8685968B466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789559" y="6086994"/>
            <a:ext cx="1571625" cy="678656"/>
          </a:xfrm>
          <a:prstGeom prst="rect">
            <a:avLst/>
          </a:prstGeom>
          <a:ln w="12700">
            <a:miter lim="400000"/>
          </a:ln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7AAFF81F-F7F6-4C39-A026-57BE819D9C5F}"/>
              </a:ext>
            </a:extLst>
          </p:cNvPr>
          <p:cNvSpPr/>
          <p:nvPr/>
        </p:nvSpPr>
        <p:spPr>
          <a:xfrm>
            <a:off x="6072929" y="3144529"/>
            <a:ext cx="2757877" cy="671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BB4E591-3C0C-46A9-BAED-131E5E3B6FA0}"/>
              </a:ext>
            </a:extLst>
          </p:cNvPr>
          <p:cNvSpPr/>
          <p:nvPr/>
        </p:nvSpPr>
        <p:spPr>
          <a:xfrm>
            <a:off x="9188068" y="3110922"/>
            <a:ext cx="2757877" cy="671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653FEFE-2FD7-43B9-A29C-83714A0717F6}"/>
              </a:ext>
            </a:extLst>
          </p:cNvPr>
          <p:cNvSpPr/>
          <p:nvPr/>
        </p:nvSpPr>
        <p:spPr>
          <a:xfrm>
            <a:off x="3187432" y="6066832"/>
            <a:ext cx="2757877" cy="671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3C38082-9224-454A-AFE7-4962B2B778D7}"/>
              </a:ext>
            </a:extLst>
          </p:cNvPr>
          <p:cNvSpPr/>
          <p:nvPr/>
        </p:nvSpPr>
        <p:spPr>
          <a:xfrm>
            <a:off x="6246692" y="6082945"/>
            <a:ext cx="2757877" cy="671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60C0FD0-AD8D-42F9-9A6D-520E79CD5C84}"/>
              </a:ext>
            </a:extLst>
          </p:cNvPr>
          <p:cNvSpPr/>
          <p:nvPr/>
        </p:nvSpPr>
        <p:spPr>
          <a:xfrm>
            <a:off x="9004569" y="6081272"/>
            <a:ext cx="2757877" cy="671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8709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3ABF1-CA5C-44A3-B9F3-45BB9E25C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Pixel-wise operators</a:t>
            </a:r>
          </a:p>
        </p:txBody>
      </p:sp>
      <p:pic>
        <p:nvPicPr>
          <p:cNvPr id="4" name="latex-image-1.pdf" descr="latex-image-1.pdf">
            <a:extLst>
              <a:ext uri="{FF2B5EF4-FFF2-40B4-BE49-F238E27FC236}">
                <a16:creationId xmlns:a16="http://schemas.microsoft.com/office/drawing/2014/main" id="{A3D3DAC5-8F0B-40F2-82B6-BAF69D42A5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1288" y="2774961"/>
            <a:ext cx="169665" cy="151805"/>
          </a:xfrm>
          <a:prstGeom prst="rect">
            <a:avLst/>
          </a:prstGeom>
          <a:ln w="12700">
            <a:miter lim="400000"/>
          </a:ln>
          <a:effectLst/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C245AF8E-0DA4-400C-8FCB-890CA25F1BE5}"/>
              </a:ext>
            </a:extLst>
          </p:cNvPr>
          <p:cNvGrpSpPr/>
          <p:nvPr/>
        </p:nvGrpSpPr>
        <p:grpSpPr>
          <a:xfrm>
            <a:off x="237689" y="4164930"/>
            <a:ext cx="11716622" cy="1828800"/>
            <a:chOff x="236554" y="4103286"/>
            <a:chExt cx="11716622" cy="1828800"/>
          </a:xfrm>
        </p:grpSpPr>
        <p:pic>
          <p:nvPicPr>
            <p:cNvPr id="6" name="image.png" descr="image.png">
              <a:extLst>
                <a:ext uri="{FF2B5EF4-FFF2-40B4-BE49-F238E27FC236}">
                  <a16:creationId xmlns:a16="http://schemas.microsoft.com/office/drawing/2014/main" id="{4F60AB41-51AD-4D39-A6DB-432916C02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22802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  <p:pic>
          <p:nvPicPr>
            <p:cNvPr id="7" name="image.png" descr="image.png">
              <a:extLst>
                <a:ext uri="{FF2B5EF4-FFF2-40B4-BE49-F238E27FC236}">
                  <a16:creationId xmlns:a16="http://schemas.microsoft.com/office/drawing/2014/main" id="{CB06FAC4-C26C-4019-887E-D7690D5826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09050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  <p:pic>
          <p:nvPicPr>
            <p:cNvPr id="8" name="image.png" descr="image.png">
              <a:extLst>
                <a:ext uri="{FF2B5EF4-FFF2-40B4-BE49-F238E27FC236}">
                  <a16:creationId xmlns:a16="http://schemas.microsoft.com/office/drawing/2014/main" id="{690244B6-2154-43E7-BFC3-43D71C3B092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6554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  <p:pic>
          <p:nvPicPr>
            <p:cNvPr id="9" name="image.png" descr="image.png">
              <a:extLst>
                <a:ext uri="{FF2B5EF4-FFF2-40B4-BE49-F238E27FC236}">
                  <a16:creationId xmlns:a16="http://schemas.microsoft.com/office/drawing/2014/main" id="{7F16C4E5-2220-46EE-BA1A-9F568340DF0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195298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A603A25-8268-49FB-A35B-EEBCF2D460BC}"/>
              </a:ext>
            </a:extLst>
          </p:cNvPr>
          <p:cNvGrpSpPr/>
          <p:nvPr/>
        </p:nvGrpSpPr>
        <p:grpSpPr>
          <a:xfrm>
            <a:off x="237689" y="908438"/>
            <a:ext cx="11716622" cy="2142193"/>
            <a:chOff x="237689" y="990630"/>
            <a:chExt cx="11716622" cy="2142193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5A259C4D-F8DA-4007-8B5A-1C8F515BCD89}"/>
                </a:ext>
              </a:extLst>
            </p:cNvPr>
            <p:cNvGrpSpPr/>
            <p:nvPr/>
          </p:nvGrpSpPr>
          <p:grpSpPr>
            <a:xfrm>
              <a:off x="237689" y="1304023"/>
              <a:ext cx="11716622" cy="1828800"/>
              <a:chOff x="237689" y="1108817"/>
              <a:chExt cx="11716622" cy="1828800"/>
            </a:xfrm>
          </p:grpSpPr>
          <p:pic>
            <p:nvPicPr>
              <p:cNvPr id="17" name="image.png" descr="image.png">
                <a:extLst>
                  <a:ext uri="{FF2B5EF4-FFF2-40B4-BE49-F238E27FC236}">
                    <a16:creationId xmlns:a16="http://schemas.microsoft.com/office/drawing/2014/main" id="{4C80A64A-297E-47E6-B393-3B04063D9C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7689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  <p:pic>
            <p:nvPicPr>
              <p:cNvPr id="18" name="image.png" descr="image.png">
                <a:extLst>
                  <a:ext uri="{FF2B5EF4-FFF2-40B4-BE49-F238E27FC236}">
                    <a16:creationId xmlns:a16="http://schemas.microsoft.com/office/drawing/2014/main" id="{368CB22C-DDD5-4D7A-839C-694C259504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223937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  <p:pic>
            <p:nvPicPr>
              <p:cNvPr id="19" name="image.png" descr="image.png">
                <a:extLst>
                  <a:ext uri="{FF2B5EF4-FFF2-40B4-BE49-F238E27FC236}">
                    <a16:creationId xmlns:a16="http://schemas.microsoft.com/office/drawing/2014/main" id="{E09FCAB0-D022-4A75-89CC-68D22127DB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210185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  <p:pic>
            <p:nvPicPr>
              <p:cNvPr id="20" name="image.jpg" descr="image.jpg">
                <a:extLst>
                  <a:ext uri="{FF2B5EF4-FFF2-40B4-BE49-F238E27FC236}">
                    <a16:creationId xmlns:a16="http://schemas.microsoft.com/office/drawing/2014/main" id="{589D8382-A1B3-4EF1-81B1-192D9C4310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196433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F2BF1D73-A15A-4143-9C18-06FA3081D67C}"/>
                </a:ext>
              </a:extLst>
            </p:cNvPr>
            <p:cNvGrpSpPr/>
            <p:nvPr/>
          </p:nvGrpSpPr>
          <p:grpSpPr>
            <a:xfrm>
              <a:off x="237689" y="990630"/>
              <a:ext cx="11716622" cy="307777"/>
              <a:chOff x="237689" y="713232"/>
              <a:chExt cx="11716622" cy="307777"/>
            </a:xfrm>
          </p:grpSpPr>
          <p:sp>
            <p:nvSpPr>
              <p:cNvPr id="13" name="Original">
                <a:extLst>
                  <a:ext uri="{FF2B5EF4-FFF2-40B4-BE49-F238E27FC236}">
                    <a16:creationId xmlns:a16="http://schemas.microsoft.com/office/drawing/2014/main" id="{805FE410-A7FD-439C-B819-49A1527B1746}"/>
                  </a:ext>
                </a:extLst>
              </p:cNvPr>
              <p:cNvSpPr/>
              <p:nvPr/>
            </p:nvSpPr>
            <p:spPr>
              <a:xfrm>
                <a:off x="237689" y="713232"/>
                <a:ext cx="2757877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o</a:t>
                </a:r>
                <a:r>
                  <a:rPr sz="2000" dirty="0">
                    <a:latin typeface="+mj-lt"/>
                  </a:rPr>
                  <a:t>riginal</a:t>
                </a:r>
              </a:p>
            </p:txBody>
          </p:sp>
          <p:sp>
            <p:nvSpPr>
              <p:cNvPr id="14" name="Lower Contrast">
                <a:extLst>
                  <a:ext uri="{FF2B5EF4-FFF2-40B4-BE49-F238E27FC236}">
                    <a16:creationId xmlns:a16="http://schemas.microsoft.com/office/drawing/2014/main" id="{2D24CEE0-E260-4EA0-BC13-1625BF98C4DC}"/>
                  </a:ext>
                </a:extLst>
              </p:cNvPr>
              <p:cNvSpPr/>
              <p:nvPr/>
            </p:nvSpPr>
            <p:spPr>
              <a:xfrm>
                <a:off x="6210185" y="713232"/>
                <a:ext cx="2757878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l</a:t>
                </a:r>
                <a:r>
                  <a:rPr sz="2000" dirty="0">
                    <a:latin typeface="+mj-lt"/>
                  </a:rPr>
                  <a:t>ower </a:t>
                </a:r>
                <a:r>
                  <a:rPr lang="en-US" sz="2000" dirty="0">
                    <a:latin typeface="+mj-lt"/>
                  </a:rPr>
                  <a:t>c</a:t>
                </a:r>
                <a:r>
                  <a:rPr sz="2000" dirty="0">
                    <a:latin typeface="+mj-lt"/>
                  </a:rPr>
                  <a:t>ontrast</a:t>
                </a:r>
              </a:p>
            </p:txBody>
          </p:sp>
          <p:sp>
            <p:nvSpPr>
              <p:cNvPr id="15" name="Nonlinear Lower Contrast">
                <a:extLst>
                  <a:ext uri="{FF2B5EF4-FFF2-40B4-BE49-F238E27FC236}">
                    <a16:creationId xmlns:a16="http://schemas.microsoft.com/office/drawing/2014/main" id="{D7D60A06-B44B-4C75-9136-0934B0306913}"/>
                  </a:ext>
                </a:extLst>
              </p:cNvPr>
              <p:cNvSpPr/>
              <p:nvPr/>
            </p:nvSpPr>
            <p:spPr>
              <a:xfrm>
                <a:off x="9196433" y="713232"/>
                <a:ext cx="2757878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>
                    <a:latin typeface="+mj-lt"/>
                  </a:rPr>
                  <a:t>Gamma compression</a:t>
                </a:r>
                <a:endParaRPr sz="2000" dirty="0">
                  <a:latin typeface="+mj-lt"/>
                </a:endParaRPr>
              </a:p>
            </p:txBody>
          </p:sp>
          <p:sp>
            <p:nvSpPr>
              <p:cNvPr id="16" name="Original">
                <a:extLst>
                  <a:ext uri="{FF2B5EF4-FFF2-40B4-BE49-F238E27FC236}">
                    <a16:creationId xmlns:a16="http://schemas.microsoft.com/office/drawing/2014/main" id="{9889EF7D-9BCA-49C6-82F9-A3D339979E9C}"/>
                  </a:ext>
                </a:extLst>
              </p:cNvPr>
              <p:cNvSpPr/>
              <p:nvPr/>
            </p:nvSpPr>
            <p:spPr>
              <a:xfrm>
                <a:off x="3223936" y="713232"/>
                <a:ext cx="2757879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darken</a:t>
                </a:r>
                <a:endParaRPr sz="2000" dirty="0">
                  <a:latin typeface="+mj-lt"/>
                </a:endParaRPr>
              </a:p>
            </p:txBody>
          </p:sp>
        </p:grp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A3686B6-84E8-497B-989B-8296011A0270}"/>
              </a:ext>
            </a:extLst>
          </p:cNvPr>
          <p:cNvGrpSpPr/>
          <p:nvPr/>
        </p:nvGrpSpPr>
        <p:grpSpPr>
          <a:xfrm>
            <a:off x="237689" y="3846080"/>
            <a:ext cx="11716622" cy="307778"/>
            <a:chOff x="237689" y="3743339"/>
            <a:chExt cx="11716622" cy="307778"/>
          </a:xfrm>
        </p:grpSpPr>
        <p:sp>
          <p:nvSpPr>
            <p:cNvPr id="22" name="Original">
              <a:extLst>
                <a:ext uri="{FF2B5EF4-FFF2-40B4-BE49-F238E27FC236}">
                  <a16:creationId xmlns:a16="http://schemas.microsoft.com/office/drawing/2014/main" id="{9765234A-8C11-4C96-8F4E-31B1120E06D4}"/>
                </a:ext>
              </a:extLst>
            </p:cNvPr>
            <p:cNvSpPr/>
            <p:nvPr/>
          </p:nvSpPr>
          <p:spPr>
            <a:xfrm>
              <a:off x="237689" y="3743339"/>
              <a:ext cx="2757877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dirty="0">
                  <a:latin typeface="+mj-lt"/>
                </a:rPr>
                <a:t>invert</a:t>
              </a:r>
              <a:endParaRPr sz="2000" dirty="0">
                <a:latin typeface="+mj-lt"/>
              </a:endParaRPr>
            </a:p>
          </p:txBody>
        </p:sp>
        <p:sp>
          <p:nvSpPr>
            <p:cNvPr id="23" name="Lower Contrast">
              <a:extLst>
                <a:ext uri="{FF2B5EF4-FFF2-40B4-BE49-F238E27FC236}">
                  <a16:creationId xmlns:a16="http://schemas.microsoft.com/office/drawing/2014/main" id="{6E00C91F-42C2-4A48-9111-EE31DAC86F89}"/>
                </a:ext>
              </a:extLst>
            </p:cNvPr>
            <p:cNvSpPr/>
            <p:nvPr/>
          </p:nvSpPr>
          <p:spPr>
            <a:xfrm>
              <a:off x="6210185" y="3743340"/>
              <a:ext cx="2757878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dirty="0">
                  <a:latin typeface="+mj-lt"/>
                </a:rPr>
                <a:t>raise contrast</a:t>
              </a:r>
              <a:endParaRPr sz="2000" dirty="0">
                <a:latin typeface="+mj-lt"/>
              </a:endParaRPr>
            </a:p>
          </p:txBody>
        </p:sp>
        <p:sp>
          <p:nvSpPr>
            <p:cNvPr id="24" name="Nonlinear Lower Contrast">
              <a:extLst>
                <a:ext uri="{FF2B5EF4-FFF2-40B4-BE49-F238E27FC236}">
                  <a16:creationId xmlns:a16="http://schemas.microsoft.com/office/drawing/2014/main" id="{497ED1F3-64AC-4C53-B173-EA5CB25AF7E7}"/>
                </a:ext>
              </a:extLst>
            </p:cNvPr>
            <p:cNvSpPr/>
            <p:nvPr/>
          </p:nvSpPr>
          <p:spPr>
            <a:xfrm>
              <a:off x="9196433" y="3743339"/>
              <a:ext cx="2757878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>
                  <a:latin typeface="+mj-lt"/>
                </a:rPr>
                <a:t>Gamma expansion </a:t>
              </a:r>
              <a:endParaRPr sz="2000" dirty="0">
                <a:latin typeface="+mj-lt"/>
              </a:endParaRPr>
            </a:p>
          </p:txBody>
        </p:sp>
        <p:sp>
          <p:nvSpPr>
            <p:cNvPr id="25" name="Original">
              <a:extLst>
                <a:ext uri="{FF2B5EF4-FFF2-40B4-BE49-F238E27FC236}">
                  <a16:creationId xmlns:a16="http://schemas.microsoft.com/office/drawing/2014/main" id="{733409CE-5382-4497-AF23-2AA43D4C9C37}"/>
                </a:ext>
              </a:extLst>
            </p:cNvPr>
            <p:cNvSpPr/>
            <p:nvPr/>
          </p:nvSpPr>
          <p:spPr>
            <a:xfrm>
              <a:off x="3223936" y="3743340"/>
              <a:ext cx="2757879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dirty="0">
                  <a:latin typeface="+mj-lt"/>
                </a:rPr>
                <a:t>lighten</a:t>
              </a:r>
              <a:endParaRPr sz="2000" dirty="0">
                <a:latin typeface="+mj-lt"/>
              </a:endParaRPr>
            </a:p>
          </p:txBody>
        </p:sp>
      </p:grpSp>
      <p:pic>
        <p:nvPicPr>
          <p:cNvPr id="26" name="latex-image-1.pdf" descr="latex-image-1.pdf">
            <a:extLst>
              <a:ext uri="{FF2B5EF4-FFF2-40B4-BE49-F238E27FC236}">
                <a16:creationId xmlns:a16="http://schemas.microsoft.com/office/drawing/2014/main" id="{17049F30-07A9-45BA-A9D0-0BFB9EE04D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761" y="3386005"/>
            <a:ext cx="135731" cy="121444"/>
          </a:xfrm>
          <a:prstGeom prst="rect">
            <a:avLst/>
          </a:prstGeom>
          <a:ln w="12700">
            <a:miter lim="400000"/>
          </a:ln>
        </p:spPr>
      </p:pic>
      <p:pic>
        <p:nvPicPr>
          <p:cNvPr id="27" name="latex-image-2.pdf" descr="latex-image-2.pdf">
            <a:extLst>
              <a:ext uri="{FF2B5EF4-FFF2-40B4-BE49-F238E27FC236}">
                <a16:creationId xmlns:a16="http://schemas.microsoft.com/office/drawing/2014/main" id="{1001BEED-E791-441F-9A57-33B35B1FE4C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79607" y="3353858"/>
            <a:ext cx="835819" cy="185738"/>
          </a:xfrm>
          <a:prstGeom prst="rect">
            <a:avLst/>
          </a:prstGeom>
          <a:ln w="12700">
            <a:miter lim="400000"/>
          </a:ln>
        </p:spPr>
      </p:pic>
      <p:pic>
        <p:nvPicPr>
          <p:cNvPr id="28" name="latex-image-3.pdf" descr="latex-image-3.pdf">
            <a:extLst>
              <a:ext uri="{FF2B5EF4-FFF2-40B4-BE49-F238E27FC236}">
                <a16:creationId xmlns:a16="http://schemas.microsoft.com/office/drawing/2014/main" id="{9B15047A-2CDF-4565-81BA-7C3B389D263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10542" y="3212612"/>
            <a:ext cx="157163" cy="471488"/>
          </a:xfrm>
          <a:prstGeom prst="rect">
            <a:avLst/>
          </a:prstGeom>
          <a:ln w="12700">
            <a:miter lim="400000"/>
          </a:ln>
        </p:spPr>
      </p:pic>
      <p:pic>
        <p:nvPicPr>
          <p:cNvPr id="29" name="latex-image-4.pdf" descr="latex-image-4.pdf">
            <a:extLst>
              <a:ext uri="{FF2B5EF4-FFF2-40B4-BE49-F238E27FC236}">
                <a16:creationId xmlns:a16="http://schemas.microsoft.com/office/drawing/2014/main" id="{0123699A-A584-4235-A01F-892627003DD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685975" y="3101883"/>
            <a:ext cx="1778794" cy="692944"/>
          </a:xfrm>
          <a:prstGeom prst="rect">
            <a:avLst/>
          </a:prstGeom>
          <a:ln w="12700">
            <a:miter lim="400000"/>
          </a:ln>
        </p:spPr>
      </p:pic>
      <p:pic>
        <p:nvPicPr>
          <p:cNvPr id="30" name="latex-image-5.pdf" descr="latex-image-5.pdf">
            <a:extLst>
              <a:ext uri="{FF2B5EF4-FFF2-40B4-BE49-F238E27FC236}">
                <a16:creationId xmlns:a16="http://schemas.microsoft.com/office/drawing/2014/main" id="{8F7B0517-62EE-4574-958E-BDC3312008D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02288" y="6325868"/>
            <a:ext cx="828675" cy="185738"/>
          </a:xfrm>
          <a:prstGeom prst="rect">
            <a:avLst/>
          </a:prstGeom>
          <a:ln w="12700">
            <a:miter lim="400000"/>
          </a:ln>
        </p:spPr>
      </p:pic>
      <p:pic>
        <p:nvPicPr>
          <p:cNvPr id="31" name="latex-image-6.pdf" descr="latex-image-6.pdf">
            <a:extLst>
              <a:ext uri="{FF2B5EF4-FFF2-40B4-BE49-F238E27FC236}">
                <a16:creationId xmlns:a16="http://schemas.microsoft.com/office/drawing/2014/main" id="{83D58802-A1DA-4727-9E99-2A038E456F5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179606" y="6325868"/>
            <a:ext cx="835819" cy="200025"/>
          </a:xfrm>
          <a:prstGeom prst="rect">
            <a:avLst/>
          </a:prstGeom>
          <a:ln w="12700">
            <a:miter lim="400000"/>
          </a:ln>
        </p:spPr>
      </p:pic>
      <p:pic>
        <p:nvPicPr>
          <p:cNvPr id="32" name="latex-image-7.pdf" descr="latex-image-7.pdf">
            <a:extLst>
              <a:ext uri="{FF2B5EF4-FFF2-40B4-BE49-F238E27FC236}">
                <a16:creationId xmlns:a16="http://schemas.microsoft.com/office/drawing/2014/main" id="{169DBE72-9A34-40E5-8026-357F3958FD8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299801" y="6333453"/>
            <a:ext cx="578644" cy="185738"/>
          </a:xfrm>
          <a:prstGeom prst="rect">
            <a:avLst/>
          </a:prstGeom>
          <a:ln w="12700">
            <a:miter lim="400000"/>
          </a:ln>
        </p:spPr>
      </p:pic>
      <p:pic>
        <p:nvPicPr>
          <p:cNvPr id="33" name="latex-image-8.pdf" descr="latex-image-8.pdf">
            <a:extLst>
              <a:ext uri="{FF2B5EF4-FFF2-40B4-BE49-F238E27FC236}">
                <a16:creationId xmlns:a16="http://schemas.microsoft.com/office/drawing/2014/main" id="{FC567671-2906-41E5-BF11-8685968B466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789559" y="6086994"/>
            <a:ext cx="1571625" cy="678656"/>
          </a:xfrm>
          <a:prstGeom prst="rect">
            <a:avLst/>
          </a:prstGeom>
          <a:ln w="12700">
            <a:miter lim="400000"/>
          </a:ln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7AAFF81F-F7F6-4C39-A026-57BE819D9C5F}"/>
              </a:ext>
            </a:extLst>
          </p:cNvPr>
          <p:cNvSpPr/>
          <p:nvPr/>
        </p:nvSpPr>
        <p:spPr>
          <a:xfrm>
            <a:off x="6072929" y="3144529"/>
            <a:ext cx="2757877" cy="671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BB4E591-3C0C-46A9-BAED-131E5E3B6FA0}"/>
              </a:ext>
            </a:extLst>
          </p:cNvPr>
          <p:cNvSpPr/>
          <p:nvPr/>
        </p:nvSpPr>
        <p:spPr>
          <a:xfrm>
            <a:off x="9188068" y="3110922"/>
            <a:ext cx="2757877" cy="671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3C38082-9224-454A-AFE7-4962B2B778D7}"/>
              </a:ext>
            </a:extLst>
          </p:cNvPr>
          <p:cNvSpPr/>
          <p:nvPr/>
        </p:nvSpPr>
        <p:spPr>
          <a:xfrm>
            <a:off x="6246692" y="6082945"/>
            <a:ext cx="2757877" cy="671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60C0FD0-AD8D-42F9-9A6D-520E79CD5C84}"/>
              </a:ext>
            </a:extLst>
          </p:cNvPr>
          <p:cNvSpPr/>
          <p:nvPr/>
        </p:nvSpPr>
        <p:spPr>
          <a:xfrm>
            <a:off x="9004569" y="6081272"/>
            <a:ext cx="2757877" cy="671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8057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3ABF1-CA5C-44A3-B9F3-45BB9E25C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Pixel-wise operators</a:t>
            </a:r>
          </a:p>
        </p:txBody>
      </p:sp>
      <p:pic>
        <p:nvPicPr>
          <p:cNvPr id="4" name="latex-image-1.pdf" descr="latex-image-1.pdf">
            <a:extLst>
              <a:ext uri="{FF2B5EF4-FFF2-40B4-BE49-F238E27FC236}">
                <a16:creationId xmlns:a16="http://schemas.microsoft.com/office/drawing/2014/main" id="{A3D3DAC5-8F0B-40F2-82B6-BAF69D42A5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1288" y="2774961"/>
            <a:ext cx="169665" cy="151805"/>
          </a:xfrm>
          <a:prstGeom prst="rect">
            <a:avLst/>
          </a:prstGeom>
          <a:ln w="12700">
            <a:miter lim="400000"/>
          </a:ln>
          <a:effectLst/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C245AF8E-0DA4-400C-8FCB-890CA25F1BE5}"/>
              </a:ext>
            </a:extLst>
          </p:cNvPr>
          <p:cNvGrpSpPr/>
          <p:nvPr/>
        </p:nvGrpSpPr>
        <p:grpSpPr>
          <a:xfrm>
            <a:off x="237689" y="4164930"/>
            <a:ext cx="11716622" cy="1828800"/>
            <a:chOff x="236554" y="4103286"/>
            <a:chExt cx="11716622" cy="1828800"/>
          </a:xfrm>
        </p:grpSpPr>
        <p:pic>
          <p:nvPicPr>
            <p:cNvPr id="6" name="image.png" descr="image.png">
              <a:extLst>
                <a:ext uri="{FF2B5EF4-FFF2-40B4-BE49-F238E27FC236}">
                  <a16:creationId xmlns:a16="http://schemas.microsoft.com/office/drawing/2014/main" id="{4F60AB41-51AD-4D39-A6DB-432916C02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22802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  <p:pic>
          <p:nvPicPr>
            <p:cNvPr id="7" name="image.png" descr="image.png">
              <a:extLst>
                <a:ext uri="{FF2B5EF4-FFF2-40B4-BE49-F238E27FC236}">
                  <a16:creationId xmlns:a16="http://schemas.microsoft.com/office/drawing/2014/main" id="{CB06FAC4-C26C-4019-887E-D7690D5826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09050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  <p:pic>
          <p:nvPicPr>
            <p:cNvPr id="8" name="image.png" descr="image.png">
              <a:extLst>
                <a:ext uri="{FF2B5EF4-FFF2-40B4-BE49-F238E27FC236}">
                  <a16:creationId xmlns:a16="http://schemas.microsoft.com/office/drawing/2014/main" id="{690244B6-2154-43E7-BFC3-43D71C3B092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6554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  <p:pic>
          <p:nvPicPr>
            <p:cNvPr id="9" name="image.png" descr="image.png">
              <a:extLst>
                <a:ext uri="{FF2B5EF4-FFF2-40B4-BE49-F238E27FC236}">
                  <a16:creationId xmlns:a16="http://schemas.microsoft.com/office/drawing/2014/main" id="{7F16C4E5-2220-46EE-BA1A-9F568340DF0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195298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A603A25-8268-49FB-A35B-EEBCF2D460BC}"/>
              </a:ext>
            </a:extLst>
          </p:cNvPr>
          <p:cNvGrpSpPr/>
          <p:nvPr/>
        </p:nvGrpSpPr>
        <p:grpSpPr>
          <a:xfrm>
            <a:off x="237689" y="908438"/>
            <a:ext cx="11716622" cy="2142193"/>
            <a:chOff x="237689" y="990630"/>
            <a:chExt cx="11716622" cy="2142193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5A259C4D-F8DA-4007-8B5A-1C8F515BCD89}"/>
                </a:ext>
              </a:extLst>
            </p:cNvPr>
            <p:cNvGrpSpPr/>
            <p:nvPr/>
          </p:nvGrpSpPr>
          <p:grpSpPr>
            <a:xfrm>
              <a:off x="237689" y="1304023"/>
              <a:ext cx="11716622" cy="1828800"/>
              <a:chOff x="237689" y="1108817"/>
              <a:chExt cx="11716622" cy="1828800"/>
            </a:xfrm>
          </p:grpSpPr>
          <p:pic>
            <p:nvPicPr>
              <p:cNvPr id="17" name="image.png" descr="image.png">
                <a:extLst>
                  <a:ext uri="{FF2B5EF4-FFF2-40B4-BE49-F238E27FC236}">
                    <a16:creationId xmlns:a16="http://schemas.microsoft.com/office/drawing/2014/main" id="{4C80A64A-297E-47E6-B393-3B04063D9C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7689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  <p:pic>
            <p:nvPicPr>
              <p:cNvPr id="18" name="image.png" descr="image.png">
                <a:extLst>
                  <a:ext uri="{FF2B5EF4-FFF2-40B4-BE49-F238E27FC236}">
                    <a16:creationId xmlns:a16="http://schemas.microsoft.com/office/drawing/2014/main" id="{368CB22C-DDD5-4D7A-839C-694C259504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223937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  <p:pic>
            <p:nvPicPr>
              <p:cNvPr id="19" name="image.png" descr="image.png">
                <a:extLst>
                  <a:ext uri="{FF2B5EF4-FFF2-40B4-BE49-F238E27FC236}">
                    <a16:creationId xmlns:a16="http://schemas.microsoft.com/office/drawing/2014/main" id="{E09FCAB0-D022-4A75-89CC-68D22127DB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210185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  <p:pic>
            <p:nvPicPr>
              <p:cNvPr id="20" name="image.jpg" descr="image.jpg">
                <a:extLst>
                  <a:ext uri="{FF2B5EF4-FFF2-40B4-BE49-F238E27FC236}">
                    <a16:creationId xmlns:a16="http://schemas.microsoft.com/office/drawing/2014/main" id="{589D8382-A1B3-4EF1-81B1-192D9C4310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196433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F2BF1D73-A15A-4143-9C18-06FA3081D67C}"/>
                </a:ext>
              </a:extLst>
            </p:cNvPr>
            <p:cNvGrpSpPr/>
            <p:nvPr/>
          </p:nvGrpSpPr>
          <p:grpSpPr>
            <a:xfrm>
              <a:off x="237689" y="990630"/>
              <a:ext cx="11716622" cy="307777"/>
              <a:chOff x="237689" y="713232"/>
              <a:chExt cx="11716622" cy="307777"/>
            </a:xfrm>
          </p:grpSpPr>
          <p:sp>
            <p:nvSpPr>
              <p:cNvPr id="13" name="Original">
                <a:extLst>
                  <a:ext uri="{FF2B5EF4-FFF2-40B4-BE49-F238E27FC236}">
                    <a16:creationId xmlns:a16="http://schemas.microsoft.com/office/drawing/2014/main" id="{805FE410-A7FD-439C-B819-49A1527B1746}"/>
                  </a:ext>
                </a:extLst>
              </p:cNvPr>
              <p:cNvSpPr/>
              <p:nvPr/>
            </p:nvSpPr>
            <p:spPr>
              <a:xfrm>
                <a:off x="237689" y="713232"/>
                <a:ext cx="2757877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o</a:t>
                </a:r>
                <a:r>
                  <a:rPr sz="2000" dirty="0">
                    <a:latin typeface="+mj-lt"/>
                  </a:rPr>
                  <a:t>riginal</a:t>
                </a:r>
              </a:p>
            </p:txBody>
          </p:sp>
          <p:sp>
            <p:nvSpPr>
              <p:cNvPr id="14" name="Lower Contrast">
                <a:extLst>
                  <a:ext uri="{FF2B5EF4-FFF2-40B4-BE49-F238E27FC236}">
                    <a16:creationId xmlns:a16="http://schemas.microsoft.com/office/drawing/2014/main" id="{2D24CEE0-E260-4EA0-BC13-1625BF98C4DC}"/>
                  </a:ext>
                </a:extLst>
              </p:cNvPr>
              <p:cNvSpPr/>
              <p:nvPr/>
            </p:nvSpPr>
            <p:spPr>
              <a:xfrm>
                <a:off x="6210185" y="713232"/>
                <a:ext cx="2757878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l</a:t>
                </a:r>
                <a:r>
                  <a:rPr sz="2000" dirty="0">
                    <a:latin typeface="+mj-lt"/>
                  </a:rPr>
                  <a:t>ower </a:t>
                </a:r>
                <a:r>
                  <a:rPr lang="en-US" sz="2000" dirty="0">
                    <a:latin typeface="+mj-lt"/>
                  </a:rPr>
                  <a:t>c</a:t>
                </a:r>
                <a:r>
                  <a:rPr sz="2000" dirty="0">
                    <a:latin typeface="+mj-lt"/>
                  </a:rPr>
                  <a:t>ontrast</a:t>
                </a:r>
              </a:p>
            </p:txBody>
          </p:sp>
          <p:sp>
            <p:nvSpPr>
              <p:cNvPr id="15" name="Nonlinear Lower Contrast">
                <a:extLst>
                  <a:ext uri="{FF2B5EF4-FFF2-40B4-BE49-F238E27FC236}">
                    <a16:creationId xmlns:a16="http://schemas.microsoft.com/office/drawing/2014/main" id="{D7D60A06-B44B-4C75-9136-0934B0306913}"/>
                  </a:ext>
                </a:extLst>
              </p:cNvPr>
              <p:cNvSpPr/>
              <p:nvPr/>
            </p:nvSpPr>
            <p:spPr>
              <a:xfrm>
                <a:off x="9196433" y="713232"/>
                <a:ext cx="2757878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>
                    <a:latin typeface="+mj-lt"/>
                  </a:rPr>
                  <a:t>Gamma compression</a:t>
                </a:r>
                <a:endParaRPr sz="2000" dirty="0">
                  <a:latin typeface="+mj-lt"/>
                </a:endParaRPr>
              </a:p>
            </p:txBody>
          </p:sp>
          <p:sp>
            <p:nvSpPr>
              <p:cNvPr id="16" name="Original">
                <a:extLst>
                  <a:ext uri="{FF2B5EF4-FFF2-40B4-BE49-F238E27FC236}">
                    <a16:creationId xmlns:a16="http://schemas.microsoft.com/office/drawing/2014/main" id="{9889EF7D-9BCA-49C6-82F9-A3D339979E9C}"/>
                  </a:ext>
                </a:extLst>
              </p:cNvPr>
              <p:cNvSpPr/>
              <p:nvPr/>
            </p:nvSpPr>
            <p:spPr>
              <a:xfrm>
                <a:off x="3223936" y="713232"/>
                <a:ext cx="2757879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darken</a:t>
                </a:r>
                <a:endParaRPr sz="2000" dirty="0">
                  <a:latin typeface="+mj-lt"/>
                </a:endParaRPr>
              </a:p>
            </p:txBody>
          </p:sp>
        </p:grp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A3686B6-84E8-497B-989B-8296011A0270}"/>
              </a:ext>
            </a:extLst>
          </p:cNvPr>
          <p:cNvGrpSpPr/>
          <p:nvPr/>
        </p:nvGrpSpPr>
        <p:grpSpPr>
          <a:xfrm>
            <a:off x="237689" y="3846080"/>
            <a:ext cx="11716622" cy="307778"/>
            <a:chOff x="237689" y="3743339"/>
            <a:chExt cx="11716622" cy="307778"/>
          </a:xfrm>
        </p:grpSpPr>
        <p:sp>
          <p:nvSpPr>
            <p:cNvPr id="22" name="Original">
              <a:extLst>
                <a:ext uri="{FF2B5EF4-FFF2-40B4-BE49-F238E27FC236}">
                  <a16:creationId xmlns:a16="http://schemas.microsoft.com/office/drawing/2014/main" id="{9765234A-8C11-4C96-8F4E-31B1120E06D4}"/>
                </a:ext>
              </a:extLst>
            </p:cNvPr>
            <p:cNvSpPr/>
            <p:nvPr/>
          </p:nvSpPr>
          <p:spPr>
            <a:xfrm>
              <a:off x="237689" y="3743339"/>
              <a:ext cx="2757877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dirty="0">
                  <a:latin typeface="+mj-lt"/>
                </a:rPr>
                <a:t>invert</a:t>
              </a:r>
              <a:endParaRPr sz="2000" dirty="0">
                <a:latin typeface="+mj-lt"/>
              </a:endParaRPr>
            </a:p>
          </p:txBody>
        </p:sp>
        <p:sp>
          <p:nvSpPr>
            <p:cNvPr id="23" name="Lower Contrast">
              <a:extLst>
                <a:ext uri="{FF2B5EF4-FFF2-40B4-BE49-F238E27FC236}">
                  <a16:creationId xmlns:a16="http://schemas.microsoft.com/office/drawing/2014/main" id="{6E00C91F-42C2-4A48-9111-EE31DAC86F89}"/>
                </a:ext>
              </a:extLst>
            </p:cNvPr>
            <p:cNvSpPr/>
            <p:nvPr/>
          </p:nvSpPr>
          <p:spPr>
            <a:xfrm>
              <a:off x="6210185" y="3743340"/>
              <a:ext cx="2757878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dirty="0">
                  <a:latin typeface="+mj-lt"/>
                </a:rPr>
                <a:t>raise contrast</a:t>
              </a:r>
              <a:endParaRPr sz="2000" dirty="0">
                <a:latin typeface="+mj-lt"/>
              </a:endParaRPr>
            </a:p>
          </p:txBody>
        </p:sp>
        <p:sp>
          <p:nvSpPr>
            <p:cNvPr id="24" name="Nonlinear Lower Contrast">
              <a:extLst>
                <a:ext uri="{FF2B5EF4-FFF2-40B4-BE49-F238E27FC236}">
                  <a16:creationId xmlns:a16="http://schemas.microsoft.com/office/drawing/2014/main" id="{497ED1F3-64AC-4C53-B173-EA5CB25AF7E7}"/>
                </a:ext>
              </a:extLst>
            </p:cNvPr>
            <p:cNvSpPr/>
            <p:nvPr/>
          </p:nvSpPr>
          <p:spPr>
            <a:xfrm>
              <a:off x="9196433" y="3743339"/>
              <a:ext cx="2757878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>
                  <a:latin typeface="+mj-lt"/>
                </a:rPr>
                <a:t>Gamma expansion </a:t>
              </a:r>
              <a:endParaRPr sz="2000" dirty="0">
                <a:latin typeface="+mj-lt"/>
              </a:endParaRPr>
            </a:p>
          </p:txBody>
        </p:sp>
        <p:sp>
          <p:nvSpPr>
            <p:cNvPr id="25" name="Original">
              <a:extLst>
                <a:ext uri="{FF2B5EF4-FFF2-40B4-BE49-F238E27FC236}">
                  <a16:creationId xmlns:a16="http://schemas.microsoft.com/office/drawing/2014/main" id="{733409CE-5382-4497-AF23-2AA43D4C9C37}"/>
                </a:ext>
              </a:extLst>
            </p:cNvPr>
            <p:cNvSpPr/>
            <p:nvPr/>
          </p:nvSpPr>
          <p:spPr>
            <a:xfrm>
              <a:off x="3223936" y="3743340"/>
              <a:ext cx="2757879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dirty="0">
                  <a:latin typeface="+mj-lt"/>
                </a:rPr>
                <a:t>lighten</a:t>
              </a:r>
              <a:endParaRPr sz="2000" dirty="0">
                <a:latin typeface="+mj-lt"/>
              </a:endParaRPr>
            </a:p>
          </p:txBody>
        </p:sp>
      </p:grpSp>
      <p:pic>
        <p:nvPicPr>
          <p:cNvPr id="26" name="latex-image-1.pdf" descr="latex-image-1.pdf">
            <a:extLst>
              <a:ext uri="{FF2B5EF4-FFF2-40B4-BE49-F238E27FC236}">
                <a16:creationId xmlns:a16="http://schemas.microsoft.com/office/drawing/2014/main" id="{17049F30-07A9-45BA-A9D0-0BFB9EE04D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761" y="3386005"/>
            <a:ext cx="135731" cy="121444"/>
          </a:xfrm>
          <a:prstGeom prst="rect">
            <a:avLst/>
          </a:prstGeom>
          <a:ln w="12700">
            <a:miter lim="400000"/>
          </a:ln>
        </p:spPr>
      </p:pic>
      <p:pic>
        <p:nvPicPr>
          <p:cNvPr id="27" name="latex-image-2.pdf" descr="latex-image-2.pdf">
            <a:extLst>
              <a:ext uri="{FF2B5EF4-FFF2-40B4-BE49-F238E27FC236}">
                <a16:creationId xmlns:a16="http://schemas.microsoft.com/office/drawing/2014/main" id="{1001BEED-E791-441F-9A57-33B35B1FE4C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79607" y="3353858"/>
            <a:ext cx="835819" cy="185738"/>
          </a:xfrm>
          <a:prstGeom prst="rect">
            <a:avLst/>
          </a:prstGeom>
          <a:ln w="12700">
            <a:miter lim="400000"/>
          </a:ln>
        </p:spPr>
      </p:pic>
      <p:pic>
        <p:nvPicPr>
          <p:cNvPr id="28" name="latex-image-3.pdf" descr="latex-image-3.pdf">
            <a:extLst>
              <a:ext uri="{FF2B5EF4-FFF2-40B4-BE49-F238E27FC236}">
                <a16:creationId xmlns:a16="http://schemas.microsoft.com/office/drawing/2014/main" id="{9B15047A-2CDF-4565-81BA-7C3B389D263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10542" y="3212612"/>
            <a:ext cx="157163" cy="471488"/>
          </a:xfrm>
          <a:prstGeom prst="rect">
            <a:avLst/>
          </a:prstGeom>
          <a:ln w="12700">
            <a:miter lim="400000"/>
          </a:ln>
        </p:spPr>
      </p:pic>
      <p:pic>
        <p:nvPicPr>
          <p:cNvPr id="29" name="latex-image-4.pdf" descr="latex-image-4.pdf">
            <a:extLst>
              <a:ext uri="{FF2B5EF4-FFF2-40B4-BE49-F238E27FC236}">
                <a16:creationId xmlns:a16="http://schemas.microsoft.com/office/drawing/2014/main" id="{0123699A-A584-4235-A01F-892627003DD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685975" y="3101883"/>
            <a:ext cx="1778794" cy="692944"/>
          </a:xfrm>
          <a:prstGeom prst="rect">
            <a:avLst/>
          </a:prstGeom>
          <a:ln w="12700">
            <a:miter lim="400000"/>
          </a:ln>
        </p:spPr>
      </p:pic>
      <p:pic>
        <p:nvPicPr>
          <p:cNvPr id="30" name="latex-image-5.pdf" descr="latex-image-5.pdf">
            <a:extLst>
              <a:ext uri="{FF2B5EF4-FFF2-40B4-BE49-F238E27FC236}">
                <a16:creationId xmlns:a16="http://schemas.microsoft.com/office/drawing/2014/main" id="{8F7B0517-62EE-4574-958E-BDC3312008D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02288" y="6325868"/>
            <a:ext cx="828675" cy="185738"/>
          </a:xfrm>
          <a:prstGeom prst="rect">
            <a:avLst/>
          </a:prstGeom>
          <a:ln w="12700">
            <a:miter lim="400000"/>
          </a:ln>
        </p:spPr>
      </p:pic>
      <p:pic>
        <p:nvPicPr>
          <p:cNvPr id="31" name="latex-image-6.pdf" descr="latex-image-6.pdf">
            <a:extLst>
              <a:ext uri="{FF2B5EF4-FFF2-40B4-BE49-F238E27FC236}">
                <a16:creationId xmlns:a16="http://schemas.microsoft.com/office/drawing/2014/main" id="{83D58802-A1DA-4727-9E99-2A038E456F5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179606" y="6325868"/>
            <a:ext cx="835819" cy="200025"/>
          </a:xfrm>
          <a:prstGeom prst="rect">
            <a:avLst/>
          </a:prstGeom>
          <a:ln w="12700">
            <a:miter lim="400000"/>
          </a:ln>
        </p:spPr>
      </p:pic>
      <p:pic>
        <p:nvPicPr>
          <p:cNvPr id="32" name="latex-image-7.pdf" descr="latex-image-7.pdf">
            <a:extLst>
              <a:ext uri="{FF2B5EF4-FFF2-40B4-BE49-F238E27FC236}">
                <a16:creationId xmlns:a16="http://schemas.microsoft.com/office/drawing/2014/main" id="{169DBE72-9A34-40E5-8026-357F3958FD8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299801" y="6333453"/>
            <a:ext cx="578644" cy="185738"/>
          </a:xfrm>
          <a:prstGeom prst="rect">
            <a:avLst/>
          </a:prstGeom>
          <a:ln w="12700">
            <a:miter lim="400000"/>
          </a:ln>
        </p:spPr>
      </p:pic>
      <p:pic>
        <p:nvPicPr>
          <p:cNvPr id="33" name="latex-image-8.pdf" descr="latex-image-8.pdf">
            <a:extLst>
              <a:ext uri="{FF2B5EF4-FFF2-40B4-BE49-F238E27FC236}">
                <a16:creationId xmlns:a16="http://schemas.microsoft.com/office/drawing/2014/main" id="{FC567671-2906-41E5-BF11-8685968B466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789559" y="6086994"/>
            <a:ext cx="1571625" cy="678656"/>
          </a:xfrm>
          <a:prstGeom prst="rect">
            <a:avLst/>
          </a:prstGeom>
          <a:ln w="12700">
            <a:miter lim="400000"/>
          </a:ln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5BB4E591-3C0C-46A9-BAED-131E5E3B6FA0}"/>
              </a:ext>
            </a:extLst>
          </p:cNvPr>
          <p:cNvSpPr/>
          <p:nvPr/>
        </p:nvSpPr>
        <p:spPr>
          <a:xfrm>
            <a:off x="9188068" y="3110922"/>
            <a:ext cx="2757877" cy="671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3C38082-9224-454A-AFE7-4962B2B778D7}"/>
              </a:ext>
            </a:extLst>
          </p:cNvPr>
          <p:cNvSpPr/>
          <p:nvPr/>
        </p:nvSpPr>
        <p:spPr>
          <a:xfrm>
            <a:off x="6246692" y="6082945"/>
            <a:ext cx="2757877" cy="671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60C0FD0-AD8D-42F9-9A6D-520E79CD5C84}"/>
              </a:ext>
            </a:extLst>
          </p:cNvPr>
          <p:cNvSpPr/>
          <p:nvPr/>
        </p:nvSpPr>
        <p:spPr>
          <a:xfrm>
            <a:off x="9004569" y="6081272"/>
            <a:ext cx="2757877" cy="671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9339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3ABF1-CA5C-44A3-B9F3-45BB9E25C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Pixel-wise operators</a:t>
            </a:r>
          </a:p>
        </p:txBody>
      </p:sp>
      <p:pic>
        <p:nvPicPr>
          <p:cNvPr id="4" name="latex-image-1.pdf" descr="latex-image-1.pdf">
            <a:extLst>
              <a:ext uri="{FF2B5EF4-FFF2-40B4-BE49-F238E27FC236}">
                <a16:creationId xmlns:a16="http://schemas.microsoft.com/office/drawing/2014/main" id="{A3D3DAC5-8F0B-40F2-82B6-BAF69D42A5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1288" y="2774961"/>
            <a:ext cx="169665" cy="151805"/>
          </a:xfrm>
          <a:prstGeom prst="rect">
            <a:avLst/>
          </a:prstGeom>
          <a:ln w="12700">
            <a:miter lim="400000"/>
          </a:ln>
          <a:effectLst/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C245AF8E-0DA4-400C-8FCB-890CA25F1BE5}"/>
              </a:ext>
            </a:extLst>
          </p:cNvPr>
          <p:cNvGrpSpPr/>
          <p:nvPr/>
        </p:nvGrpSpPr>
        <p:grpSpPr>
          <a:xfrm>
            <a:off x="237689" y="4164930"/>
            <a:ext cx="11716622" cy="1828800"/>
            <a:chOff x="236554" y="4103286"/>
            <a:chExt cx="11716622" cy="1828800"/>
          </a:xfrm>
        </p:grpSpPr>
        <p:pic>
          <p:nvPicPr>
            <p:cNvPr id="6" name="image.png" descr="image.png">
              <a:extLst>
                <a:ext uri="{FF2B5EF4-FFF2-40B4-BE49-F238E27FC236}">
                  <a16:creationId xmlns:a16="http://schemas.microsoft.com/office/drawing/2014/main" id="{4F60AB41-51AD-4D39-A6DB-432916C02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22802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  <p:pic>
          <p:nvPicPr>
            <p:cNvPr id="7" name="image.png" descr="image.png">
              <a:extLst>
                <a:ext uri="{FF2B5EF4-FFF2-40B4-BE49-F238E27FC236}">
                  <a16:creationId xmlns:a16="http://schemas.microsoft.com/office/drawing/2014/main" id="{CB06FAC4-C26C-4019-887E-D7690D5826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09050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  <p:pic>
          <p:nvPicPr>
            <p:cNvPr id="8" name="image.png" descr="image.png">
              <a:extLst>
                <a:ext uri="{FF2B5EF4-FFF2-40B4-BE49-F238E27FC236}">
                  <a16:creationId xmlns:a16="http://schemas.microsoft.com/office/drawing/2014/main" id="{690244B6-2154-43E7-BFC3-43D71C3B092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6554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  <p:pic>
          <p:nvPicPr>
            <p:cNvPr id="9" name="image.png" descr="image.png">
              <a:extLst>
                <a:ext uri="{FF2B5EF4-FFF2-40B4-BE49-F238E27FC236}">
                  <a16:creationId xmlns:a16="http://schemas.microsoft.com/office/drawing/2014/main" id="{7F16C4E5-2220-46EE-BA1A-9F568340DF0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195298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A603A25-8268-49FB-A35B-EEBCF2D460BC}"/>
              </a:ext>
            </a:extLst>
          </p:cNvPr>
          <p:cNvGrpSpPr/>
          <p:nvPr/>
        </p:nvGrpSpPr>
        <p:grpSpPr>
          <a:xfrm>
            <a:off x="237689" y="908438"/>
            <a:ext cx="11716622" cy="2142193"/>
            <a:chOff x="237689" y="990630"/>
            <a:chExt cx="11716622" cy="2142193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5A259C4D-F8DA-4007-8B5A-1C8F515BCD89}"/>
                </a:ext>
              </a:extLst>
            </p:cNvPr>
            <p:cNvGrpSpPr/>
            <p:nvPr/>
          </p:nvGrpSpPr>
          <p:grpSpPr>
            <a:xfrm>
              <a:off x="237689" y="1304023"/>
              <a:ext cx="11716622" cy="1828800"/>
              <a:chOff x="237689" y="1108817"/>
              <a:chExt cx="11716622" cy="1828800"/>
            </a:xfrm>
          </p:grpSpPr>
          <p:pic>
            <p:nvPicPr>
              <p:cNvPr id="17" name="image.png" descr="image.png">
                <a:extLst>
                  <a:ext uri="{FF2B5EF4-FFF2-40B4-BE49-F238E27FC236}">
                    <a16:creationId xmlns:a16="http://schemas.microsoft.com/office/drawing/2014/main" id="{4C80A64A-297E-47E6-B393-3B04063D9C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7689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  <p:pic>
            <p:nvPicPr>
              <p:cNvPr id="18" name="image.png" descr="image.png">
                <a:extLst>
                  <a:ext uri="{FF2B5EF4-FFF2-40B4-BE49-F238E27FC236}">
                    <a16:creationId xmlns:a16="http://schemas.microsoft.com/office/drawing/2014/main" id="{368CB22C-DDD5-4D7A-839C-694C259504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223937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  <p:pic>
            <p:nvPicPr>
              <p:cNvPr id="19" name="image.png" descr="image.png">
                <a:extLst>
                  <a:ext uri="{FF2B5EF4-FFF2-40B4-BE49-F238E27FC236}">
                    <a16:creationId xmlns:a16="http://schemas.microsoft.com/office/drawing/2014/main" id="{E09FCAB0-D022-4A75-89CC-68D22127DB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210185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  <p:pic>
            <p:nvPicPr>
              <p:cNvPr id="20" name="image.jpg" descr="image.jpg">
                <a:extLst>
                  <a:ext uri="{FF2B5EF4-FFF2-40B4-BE49-F238E27FC236}">
                    <a16:creationId xmlns:a16="http://schemas.microsoft.com/office/drawing/2014/main" id="{589D8382-A1B3-4EF1-81B1-192D9C4310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196433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F2BF1D73-A15A-4143-9C18-06FA3081D67C}"/>
                </a:ext>
              </a:extLst>
            </p:cNvPr>
            <p:cNvGrpSpPr/>
            <p:nvPr/>
          </p:nvGrpSpPr>
          <p:grpSpPr>
            <a:xfrm>
              <a:off x="237689" y="990630"/>
              <a:ext cx="11716622" cy="307777"/>
              <a:chOff x="237689" y="713232"/>
              <a:chExt cx="11716622" cy="307777"/>
            </a:xfrm>
          </p:grpSpPr>
          <p:sp>
            <p:nvSpPr>
              <p:cNvPr id="13" name="Original">
                <a:extLst>
                  <a:ext uri="{FF2B5EF4-FFF2-40B4-BE49-F238E27FC236}">
                    <a16:creationId xmlns:a16="http://schemas.microsoft.com/office/drawing/2014/main" id="{805FE410-A7FD-439C-B819-49A1527B1746}"/>
                  </a:ext>
                </a:extLst>
              </p:cNvPr>
              <p:cNvSpPr/>
              <p:nvPr/>
            </p:nvSpPr>
            <p:spPr>
              <a:xfrm>
                <a:off x="237689" y="713232"/>
                <a:ext cx="2757877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o</a:t>
                </a:r>
                <a:r>
                  <a:rPr sz="2000" dirty="0">
                    <a:latin typeface="+mj-lt"/>
                  </a:rPr>
                  <a:t>riginal</a:t>
                </a:r>
              </a:p>
            </p:txBody>
          </p:sp>
          <p:sp>
            <p:nvSpPr>
              <p:cNvPr id="14" name="Lower Contrast">
                <a:extLst>
                  <a:ext uri="{FF2B5EF4-FFF2-40B4-BE49-F238E27FC236}">
                    <a16:creationId xmlns:a16="http://schemas.microsoft.com/office/drawing/2014/main" id="{2D24CEE0-E260-4EA0-BC13-1625BF98C4DC}"/>
                  </a:ext>
                </a:extLst>
              </p:cNvPr>
              <p:cNvSpPr/>
              <p:nvPr/>
            </p:nvSpPr>
            <p:spPr>
              <a:xfrm>
                <a:off x="6210185" y="713232"/>
                <a:ext cx="2757878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l</a:t>
                </a:r>
                <a:r>
                  <a:rPr sz="2000" dirty="0">
                    <a:latin typeface="+mj-lt"/>
                  </a:rPr>
                  <a:t>ower </a:t>
                </a:r>
                <a:r>
                  <a:rPr lang="en-US" sz="2000" dirty="0">
                    <a:latin typeface="+mj-lt"/>
                  </a:rPr>
                  <a:t>c</a:t>
                </a:r>
                <a:r>
                  <a:rPr sz="2000" dirty="0">
                    <a:latin typeface="+mj-lt"/>
                  </a:rPr>
                  <a:t>ontrast</a:t>
                </a:r>
              </a:p>
            </p:txBody>
          </p:sp>
          <p:sp>
            <p:nvSpPr>
              <p:cNvPr id="15" name="Nonlinear Lower Contrast">
                <a:extLst>
                  <a:ext uri="{FF2B5EF4-FFF2-40B4-BE49-F238E27FC236}">
                    <a16:creationId xmlns:a16="http://schemas.microsoft.com/office/drawing/2014/main" id="{D7D60A06-B44B-4C75-9136-0934B0306913}"/>
                  </a:ext>
                </a:extLst>
              </p:cNvPr>
              <p:cNvSpPr/>
              <p:nvPr/>
            </p:nvSpPr>
            <p:spPr>
              <a:xfrm>
                <a:off x="9196433" y="713232"/>
                <a:ext cx="2757878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>
                    <a:latin typeface="+mj-lt"/>
                  </a:rPr>
                  <a:t>Gamma compression</a:t>
                </a:r>
                <a:endParaRPr sz="2000" dirty="0">
                  <a:latin typeface="+mj-lt"/>
                </a:endParaRPr>
              </a:p>
            </p:txBody>
          </p:sp>
          <p:sp>
            <p:nvSpPr>
              <p:cNvPr id="16" name="Original">
                <a:extLst>
                  <a:ext uri="{FF2B5EF4-FFF2-40B4-BE49-F238E27FC236}">
                    <a16:creationId xmlns:a16="http://schemas.microsoft.com/office/drawing/2014/main" id="{9889EF7D-9BCA-49C6-82F9-A3D339979E9C}"/>
                  </a:ext>
                </a:extLst>
              </p:cNvPr>
              <p:cNvSpPr/>
              <p:nvPr/>
            </p:nvSpPr>
            <p:spPr>
              <a:xfrm>
                <a:off x="3223936" y="713232"/>
                <a:ext cx="2757879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darken</a:t>
                </a:r>
                <a:endParaRPr sz="2000" dirty="0">
                  <a:latin typeface="+mj-lt"/>
                </a:endParaRPr>
              </a:p>
            </p:txBody>
          </p:sp>
        </p:grp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A3686B6-84E8-497B-989B-8296011A0270}"/>
              </a:ext>
            </a:extLst>
          </p:cNvPr>
          <p:cNvGrpSpPr/>
          <p:nvPr/>
        </p:nvGrpSpPr>
        <p:grpSpPr>
          <a:xfrm>
            <a:off x="237689" y="3846080"/>
            <a:ext cx="11716622" cy="307778"/>
            <a:chOff x="237689" y="3743339"/>
            <a:chExt cx="11716622" cy="307778"/>
          </a:xfrm>
        </p:grpSpPr>
        <p:sp>
          <p:nvSpPr>
            <p:cNvPr id="22" name="Original">
              <a:extLst>
                <a:ext uri="{FF2B5EF4-FFF2-40B4-BE49-F238E27FC236}">
                  <a16:creationId xmlns:a16="http://schemas.microsoft.com/office/drawing/2014/main" id="{9765234A-8C11-4C96-8F4E-31B1120E06D4}"/>
                </a:ext>
              </a:extLst>
            </p:cNvPr>
            <p:cNvSpPr/>
            <p:nvPr/>
          </p:nvSpPr>
          <p:spPr>
            <a:xfrm>
              <a:off x="237689" y="3743339"/>
              <a:ext cx="2757877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dirty="0">
                  <a:latin typeface="+mj-lt"/>
                </a:rPr>
                <a:t>invert</a:t>
              </a:r>
              <a:endParaRPr sz="2000" dirty="0">
                <a:latin typeface="+mj-lt"/>
              </a:endParaRPr>
            </a:p>
          </p:txBody>
        </p:sp>
        <p:sp>
          <p:nvSpPr>
            <p:cNvPr id="23" name="Lower Contrast">
              <a:extLst>
                <a:ext uri="{FF2B5EF4-FFF2-40B4-BE49-F238E27FC236}">
                  <a16:creationId xmlns:a16="http://schemas.microsoft.com/office/drawing/2014/main" id="{6E00C91F-42C2-4A48-9111-EE31DAC86F89}"/>
                </a:ext>
              </a:extLst>
            </p:cNvPr>
            <p:cNvSpPr/>
            <p:nvPr/>
          </p:nvSpPr>
          <p:spPr>
            <a:xfrm>
              <a:off x="6210185" y="3743340"/>
              <a:ext cx="2757878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dirty="0">
                  <a:latin typeface="+mj-lt"/>
                </a:rPr>
                <a:t>raise c</a:t>
              </a:r>
              <a:r>
                <a:rPr sz="2000" b="0" dirty="0">
                  <a:latin typeface="+mj-lt"/>
                </a:rPr>
                <a:t>ontrast</a:t>
              </a:r>
            </a:p>
          </p:txBody>
        </p:sp>
        <p:sp>
          <p:nvSpPr>
            <p:cNvPr id="24" name="Nonlinear Lower Contrast">
              <a:extLst>
                <a:ext uri="{FF2B5EF4-FFF2-40B4-BE49-F238E27FC236}">
                  <a16:creationId xmlns:a16="http://schemas.microsoft.com/office/drawing/2014/main" id="{497ED1F3-64AC-4C53-B173-EA5CB25AF7E7}"/>
                </a:ext>
              </a:extLst>
            </p:cNvPr>
            <p:cNvSpPr/>
            <p:nvPr/>
          </p:nvSpPr>
          <p:spPr>
            <a:xfrm>
              <a:off x="9196433" y="3743339"/>
              <a:ext cx="2757878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>
                  <a:latin typeface="+mj-lt"/>
                </a:rPr>
                <a:t>Gamma expansion </a:t>
              </a:r>
              <a:endParaRPr sz="2000" dirty="0">
                <a:latin typeface="+mj-lt"/>
              </a:endParaRPr>
            </a:p>
          </p:txBody>
        </p:sp>
        <p:sp>
          <p:nvSpPr>
            <p:cNvPr id="25" name="Original">
              <a:extLst>
                <a:ext uri="{FF2B5EF4-FFF2-40B4-BE49-F238E27FC236}">
                  <a16:creationId xmlns:a16="http://schemas.microsoft.com/office/drawing/2014/main" id="{733409CE-5382-4497-AF23-2AA43D4C9C37}"/>
                </a:ext>
              </a:extLst>
            </p:cNvPr>
            <p:cNvSpPr/>
            <p:nvPr/>
          </p:nvSpPr>
          <p:spPr>
            <a:xfrm>
              <a:off x="3223936" y="3743340"/>
              <a:ext cx="2757879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dirty="0">
                  <a:latin typeface="+mj-lt"/>
                </a:rPr>
                <a:t>lighten</a:t>
              </a:r>
              <a:endParaRPr sz="2000" dirty="0">
                <a:latin typeface="+mj-lt"/>
              </a:endParaRPr>
            </a:p>
          </p:txBody>
        </p:sp>
      </p:grpSp>
      <p:pic>
        <p:nvPicPr>
          <p:cNvPr id="26" name="latex-image-1.pdf" descr="latex-image-1.pdf">
            <a:extLst>
              <a:ext uri="{FF2B5EF4-FFF2-40B4-BE49-F238E27FC236}">
                <a16:creationId xmlns:a16="http://schemas.microsoft.com/office/drawing/2014/main" id="{17049F30-07A9-45BA-A9D0-0BFB9EE04D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761" y="3386005"/>
            <a:ext cx="135731" cy="121444"/>
          </a:xfrm>
          <a:prstGeom prst="rect">
            <a:avLst/>
          </a:prstGeom>
          <a:ln w="12700">
            <a:miter lim="400000"/>
          </a:ln>
        </p:spPr>
      </p:pic>
      <p:pic>
        <p:nvPicPr>
          <p:cNvPr id="27" name="latex-image-2.pdf" descr="latex-image-2.pdf">
            <a:extLst>
              <a:ext uri="{FF2B5EF4-FFF2-40B4-BE49-F238E27FC236}">
                <a16:creationId xmlns:a16="http://schemas.microsoft.com/office/drawing/2014/main" id="{1001BEED-E791-441F-9A57-33B35B1FE4C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79607" y="3353858"/>
            <a:ext cx="835819" cy="185738"/>
          </a:xfrm>
          <a:prstGeom prst="rect">
            <a:avLst/>
          </a:prstGeom>
          <a:ln w="12700">
            <a:miter lim="400000"/>
          </a:ln>
        </p:spPr>
      </p:pic>
      <p:pic>
        <p:nvPicPr>
          <p:cNvPr id="28" name="latex-image-3.pdf" descr="latex-image-3.pdf">
            <a:extLst>
              <a:ext uri="{FF2B5EF4-FFF2-40B4-BE49-F238E27FC236}">
                <a16:creationId xmlns:a16="http://schemas.microsoft.com/office/drawing/2014/main" id="{9B15047A-2CDF-4565-81BA-7C3B389D263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10542" y="3212612"/>
            <a:ext cx="157163" cy="471488"/>
          </a:xfrm>
          <a:prstGeom prst="rect">
            <a:avLst/>
          </a:prstGeom>
          <a:ln w="12700">
            <a:miter lim="400000"/>
          </a:ln>
        </p:spPr>
      </p:pic>
      <p:pic>
        <p:nvPicPr>
          <p:cNvPr id="29" name="latex-image-4.pdf" descr="latex-image-4.pdf">
            <a:extLst>
              <a:ext uri="{FF2B5EF4-FFF2-40B4-BE49-F238E27FC236}">
                <a16:creationId xmlns:a16="http://schemas.microsoft.com/office/drawing/2014/main" id="{0123699A-A584-4235-A01F-892627003DD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685975" y="3101883"/>
            <a:ext cx="1778794" cy="692944"/>
          </a:xfrm>
          <a:prstGeom prst="rect">
            <a:avLst/>
          </a:prstGeom>
          <a:ln w="12700">
            <a:miter lim="400000"/>
          </a:ln>
        </p:spPr>
      </p:pic>
      <p:pic>
        <p:nvPicPr>
          <p:cNvPr id="30" name="latex-image-5.pdf" descr="latex-image-5.pdf">
            <a:extLst>
              <a:ext uri="{FF2B5EF4-FFF2-40B4-BE49-F238E27FC236}">
                <a16:creationId xmlns:a16="http://schemas.microsoft.com/office/drawing/2014/main" id="{8F7B0517-62EE-4574-958E-BDC3312008D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02288" y="6325868"/>
            <a:ext cx="828675" cy="185738"/>
          </a:xfrm>
          <a:prstGeom prst="rect">
            <a:avLst/>
          </a:prstGeom>
          <a:ln w="12700">
            <a:miter lim="400000"/>
          </a:ln>
        </p:spPr>
      </p:pic>
      <p:pic>
        <p:nvPicPr>
          <p:cNvPr id="31" name="latex-image-6.pdf" descr="latex-image-6.pdf">
            <a:extLst>
              <a:ext uri="{FF2B5EF4-FFF2-40B4-BE49-F238E27FC236}">
                <a16:creationId xmlns:a16="http://schemas.microsoft.com/office/drawing/2014/main" id="{83D58802-A1DA-4727-9E99-2A038E456F5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179606" y="6325868"/>
            <a:ext cx="835819" cy="200025"/>
          </a:xfrm>
          <a:prstGeom prst="rect">
            <a:avLst/>
          </a:prstGeom>
          <a:ln w="12700">
            <a:miter lim="400000"/>
          </a:ln>
        </p:spPr>
      </p:pic>
      <p:pic>
        <p:nvPicPr>
          <p:cNvPr id="32" name="latex-image-7.pdf" descr="latex-image-7.pdf">
            <a:extLst>
              <a:ext uri="{FF2B5EF4-FFF2-40B4-BE49-F238E27FC236}">
                <a16:creationId xmlns:a16="http://schemas.microsoft.com/office/drawing/2014/main" id="{169DBE72-9A34-40E5-8026-357F3958FD8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299801" y="6333453"/>
            <a:ext cx="578644" cy="185738"/>
          </a:xfrm>
          <a:prstGeom prst="rect">
            <a:avLst/>
          </a:prstGeom>
          <a:ln w="12700">
            <a:miter lim="400000"/>
          </a:ln>
        </p:spPr>
      </p:pic>
      <p:pic>
        <p:nvPicPr>
          <p:cNvPr id="33" name="latex-image-8.pdf" descr="latex-image-8.pdf">
            <a:extLst>
              <a:ext uri="{FF2B5EF4-FFF2-40B4-BE49-F238E27FC236}">
                <a16:creationId xmlns:a16="http://schemas.microsoft.com/office/drawing/2014/main" id="{FC567671-2906-41E5-BF11-8685968B466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789559" y="6086994"/>
            <a:ext cx="1571625" cy="678656"/>
          </a:xfrm>
          <a:prstGeom prst="rect">
            <a:avLst/>
          </a:prstGeom>
          <a:ln w="12700">
            <a:miter lim="400000"/>
          </a:ln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5BB4E591-3C0C-46A9-BAED-131E5E3B6FA0}"/>
              </a:ext>
            </a:extLst>
          </p:cNvPr>
          <p:cNvSpPr/>
          <p:nvPr/>
        </p:nvSpPr>
        <p:spPr>
          <a:xfrm>
            <a:off x="9188068" y="3120253"/>
            <a:ext cx="2757877" cy="671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60C0FD0-AD8D-42F9-9A6D-520E79CD5C84}"/>
              </a:ext>
            </a:extLst>
          </p:cNvPr>
          <p:cNvSpPr/>
          <p:nvPr/>
        </p:nvSpPr>
        <p:spPr>
          <a:xfrm>
            <a:off x="9004569" y="6081272"/>
            <a:ext cx="2757877" cy="671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9419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45AD90-0FFF-4BF0-90DE-3FB10E7809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Contrast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87572B-8257-4B82-9410-3D499609CF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3200" y="762000"/>
            <a:ext cx="6361289" cy="5715000"/>
          </a:xfrm>
        </p:spPr>
        <p:txBody>
          <a:bodyPr/>
          <a:lstStyle/>
          <a:p>
            <a:r>
              <a:rPr lang="en-US" b="1" dirty="0"/>
              <a:t>Contrast</a:t>
            </a:r>
            <a:r>
              <a:rPr lang="en-US" dirty="0"/>
              <a:t> in visual perception is the difference in appearance of two or more parts of a seen field.</a:t>
            </a:r>
          </a:p>
          <a:p>
            <a:r>
              <a:rPr lang="en-US" dirty="0"/>
              <a:t>The human visual system is more sensitive to contrast than absolute luminance; </a:t>
            </a:r>
          </a:p>
          <a:p>
            <a:r>
              <a:rPr lang="en-US" b="1" dirty="0"/>
              <a:t>Contrast ratio</a:t>
            </a:r>
            <a:r>
              <a:rPr lang="en-US" dirty="0"/>
              <a:t>, or </a:t>
            </a:r>
            <a:r>
              <a:rPr lang="en-US" b="1" dirty="0"/>
              <a:t>dynamic range</a:t>
            </a:r>
            <a:r>
              <a:rPr lang="en-US" dirty="0"/>
              <a:t>, is the ratio between the largest and smallest values of the image or:</a:t>
            </a:r>
            <a:endParaRPr lang="en-US" b="0" i="1" dirty="0">
              <a:latin typeface="Cambria Math" panose="02040503050406030204" pitchFamily="18" charset="0"/>
            </a:endParaRPr>
          </a:p>
        </p:txBody>
      </p:sp>
      <p:pic>
        <p:nvPicPr>
          <p:cNvPr id="3074" name="Picture 2" descr="https://upload.wikimedia.org/wikipedia/commons/2/20/Contrast_change_photoshop.jpg">
            <a:extLst>
              <a:ext uri="{FF2B5EF4-FFF2-40B4-BE49-F238E27FC236}">
                <a16:creationId xmlns:a16="http://schemas.microsoft.com/office/drawing/2014/main" id="{22F54E46-69B0-4D2C-8F76-930C55E426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7689" y="762000"/>
            <a:ext cx="5424311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44508C21-0BC2-4269-9F7A-34EEF0336912}"/>
                  </a:ext>
                </a:extLst>
              </p:cNvPr>
              <p:cNvSpPr/>
              <p:nvPr/>
            </p:nvSpPr>
            <p:spPr>
              <a:xfrm>
                <a:off x="1459149" y="4967591"/>
                <a:ext cx="3015574" cy="1128409"/>
              </a:xfrm>
              <a:prstGeom prst="round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𝐶𝑅</m:t>
                      </m:r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44508C21-0BC2-4269-9F7A-34EEF03369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9149" y="4967591"/>
                <a:ext cx="3015574" cy="1128409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10225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3ABF1-CA5C-44A3-B9F3-45BB9E25C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Pixel-wise operators</a:t>
            </a:r>
          </a:p>
        </p:txBody>
      </p:sp>
      <p:pic>
        <p:nvPicPr>
          <p:cNvPr id="4" name="latex-image-1.pdf" descr="latex-image-1.pdf">
            <a:extLst>
              <a:ext uri="{FF2B5EF4-FFF2-40B4-BE49-F238E27FC236}">
                <a16:creationId xmlns:a16="http://schemas.microsoft.com/office/drawing/2014/main" id="{A3D3DAC5-8F0B-40F2-82B6-BAF69D42A5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1288" y="2774961"/>
            <a:ext cx="169665" cy="151805"/>
          </a:xfrm>
          <a:prstGeom prst="rect">
            <a:avLst/>
          </a:prstGeom>
          <a:ln w="12700">
            <a:miter lim="400000"/>
          </a:ln>
          <a:effectLst/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C245AF8E-0DA4-400C-8FCB-890CA25F1BE5}"/>
              </a:ext>
            </a:extLst>
          </p:cNvPr>
          <p:cNvGrpSpPr/>
          <p:nvPr/>
        </p:nvGrpSpPr>
        <p:grpSpPr>
          <a:xfrm>
            <a:off x="237689" y="4164930"/>
            <a:ext cx="11716622" cy="1828800"/>
            <a:chOff x="236554" y="4103286"/>
            <a:chExt cx="11716622" cy="1828800"/>
          </a:xfrm>
        </p:grpSpPr>
        <p:pic>
          <p:nvPicPr>
            <p:cNvPr id="6" name="image.png" descr="image.png">
              <a:extLst>
                <a:ext uri="{FF2B5EF4-FFF2-40B4-BE49-F238E27FC236}">
                  <a16:creationId xmlns:a16="http://schemas.microsoft.com/office/drawing/2014/main" id="{4F60AB41-51AD-4D39-A6DB-432916C02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22802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  <p:pic>
          <p:nvPicPr>
            <p:cNvPr id="7" name="image.png" descr="image.png">
              <a:extLst>
                <a:ext uri="{FF2B5EF4-FFF2-40B4-BE49-F238E27FC236}">
                  <a16:creationId xmlns:a16="http://schemas.microsoft.com/office/drawing/2014/main" id="{CB06FAC4-C26C-4019-887E-D7690D5826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09050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  <p:pic>
          <p:nvPicPr>
            <p:cNvPr id="8" name="image.png" descr="image.png">
              <a:extLst>
                <a:ext uri="{FF2B5EF4-FFF2-40B4-BE49-F238E27FC236}">
                  <a16:creationId xmlns:a16="http://schemas.microsoft.com/office/drawing/2014/main" id="{690244B6-2154-43E7-BFC3-43D71C3B092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6554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  <p:pic>
          <p:nvPicPr>
            <p:cNvPr id="9" name="image.png" descr="image.png">
              <a:extLst>
                <a:ext uri="{FF2B5EF4-FFF2-40B4-BE49-F238E27FC236}">
                  <a16:creationId xmlns:a16="http://schemas.microsoft.com/office/drawing/2014/main" id="{7F16C4E5-2220-46EE-BA1A-9F568340DF0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195298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A603A25-8268-49FB-A35B-EEBCF2D460BC}"/>
              </a:ext>
            </a:extLst>
          </p:cNvPr>
          <p:cNvGrpSpPr/>
          <p:nvPr/>
        </p:nvGrpSpPr>
        <p:grpSpPr>
          <a:xfrm>
            <a:off x="237689" y="908438"/>
            <a:ext cx="11716622" cy="2142193"/>
            <a:chOff x="237689" y="990630"/>
            <a:chExt cx="11716622" cy="2142193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5A259C4D-F8DA-4007-8B5A-1C8F515BCD89}"/>
                </a:ext>
              </a:extLst>
            </p:cNvPr>
            <p:cNvGrpSpPr/>
            <p:nvPr/>
          </p:nvGrpSpPr>
          <p:grpSpPr>
            <a:xfrm>
              <a:off x="237689" y="1304023"/>
              <a:ext cx="11716622" cy="1828800"/>
              <a:chOff x="237689" y="1108817"/>
              <a:chExt cx="11716622" cy="1828800"/>
            </a:xfrm>
          </p:grpSpPr>
          <p:pic>
            <p:nvPicPr>
              <p:cNvPr id="17" name="image.png" descr="image.png">
                <a:extLst>
                  <a:ext uri="{FF2B5EF4-FFF2-40B4-BE49-F238E27FC236}">
                    <a16:creationId xmlns:a16="http://schemas.microsoft.com/office/drawing/2014/main" id="{4C80A64A-297E-47E6-B393-3B04063D9C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7689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  <p:pic>
            <p:nvPicPr>
              <p:cNvPr id="18" name="image.png" descr="image.png">
                <a:extLst>
                  <a:ext uri="{FF2B5EF4-FFF2-40B4-BE49-F238E27FC236}">
                    <a16:creationId xmlns:a16="http://schemas.microsoft.com/office/drawing/2014/main" id="{368CB22C-DDD5-4D7A-839C-694C259504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223937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  <p:pic>
            <p:nvPicPr>
              <p:cNvPr id="19" name="image.png" descr="image.png">
                <a:extLst>
                  <a:ext uri="{FF2B5EF4-FFF2-40B4-BE49-F238E27FC236}">
                    <a16:creationId xmlns:a16="http://schemas.microsoft.com/office/drawing/2014/main" id="{E09FCAB0-D022-4A75-89CC-68D22127DB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210185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  <p:pic>
            <p:nvPicPr>
              <p:cNvPr id="20" name="image.jpg" descr="image.jpg">
                <a:extLst>
                  <a:ext uri="{FF2B5EF4-FFF2-40B4-BE49-F238E27FC236}">
                    <a16:creationId xmlns:a16="http://schemas.microsoft.com/office/drawing/2014/main" id="{589D8382-A1B3-4EF1-81B1-192D9C4310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196433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F2BF1D73-A15A-4143-9C18-06FA3081D67C}"/>
                </a:ext>
              </a:extLst>
            </p:cNvPr>
            <p:cNvGrpSpPr/>
            <p:nvPr/>
          </p:nvGrpSpPr>
          <p:grpSpPr>
            <a:xfrm>
              <a:off x="237689" y="990630"/>
              <a:ext cx="11716622" cy="307777"/>
              <a:chOff x="237689" y="713232"/>
              <a:chExt cx="11716622" cy="307777"/>
            </a:xfrm>
          </p:grpSpPr>
          <p:sp>
            <p:nvSpPr>
              <p:cNvPr id="13" name="Original">
                <a:extLst>
                  <a:ext uri="{FF2B5EF4-FFF2-40B4-BE49-F238E27FC236}">
                    <a16:creationId xmlns:a16="http://schemas.microsoft.com/office/drawing/2014/main" id="{805FE410-A7FD-439C-B819-49A1527B1746}"/>
                  </a:ext>
                </a:extLst>
              </p:cNvPr>
              <p:cNvSpPr/>
              <p:nvPr/>
            </p:nvSpPr>
            <p:spPr>
              <a:xfrm>
                <a:off x="237689" y="713232"/>
                <a:ext cx="2757877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o</a:t>
                </a:r>
                <a:r>
                  <a:rPr sz="2000" dirty="0">
                    <a:latin typeface="+mj-lt"/>
                  </a:rPr>
                  <a:t>riginal</a:t>
                </a:r>
              </a:p>
            </p:txBody>
          </p:sp>
          <p:sp>
            <p:nvSpPr>
              <p:cNvPr id="14" name="Lower Contrast">
                <a:extLst>
                  <a:ext uri="{FF2B5EF4-FFF2-40B4-BE49-F238E27FC236}">
                    <a16:creationId xmlns:a16="http://schemas.microsoft.com/office/drawing/2014/main" id="{2D24CEE0-E260-4EA0-BC13-1625BF98C4DC}"/>
                  </a:ext>
                </a:extLst>
              </p:cNvPr>
              <p:cNvSpPr/>
              <p:nvPr/>
            </p:nvSpPr>
            <p:spPr>
              <a:xfrm>
                <a:off x="6210185" y="713232"/>
                <a:ext cx="2757878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l</a:t>
                </a:r>
                <a:r>
                  <a:rPr sz="2000" dirty="0">
                    <a:latin typeface="+mj-lt"/>
                  </a:rPr>
                  <a:t>ower </a:t>
                </a:r>
                <a:r>
                  <a:rPr lang="en-US" sz="2000" dirty="0">
                    <a:latin typeface="+mj-lt"/>
                  </a:rPr>
                  <a:t>c</a:t>
                </a:r>
                <a:r>
                  <a:rPr sz="2000" dirty="0">
                    <a:latin typeface="+mj-lt"/>
                  </a:rPr>
                  <a:t>ontrast</a:t>
                </a:r>
              </a:p>
            </p:txBody>
          </p:sp>
          <p:sp>
            <p:nvSpPr>
              <p:cNvPr id="15" name="Nonlinear Lower Contrast">
                <a:extLst>
                  <a:ext uri="{FF2B5EF4-FFF2-40B4-BE49-F238E27FC236}">
                    <a16:creationId xmlns:a16="http://schemas.microsoft.com/office/drawing/2014/main" id="{D7D60A06-B44B-4C75-9136-0934B0306913}"/>
                  </a:ext>
                </a:extLst>
              </p:cNvPr>
              <p:cNvSpPr/>
              <p:nvPr/>
            </p:nvSpPr>
            <p:spPr>
              <a:xfrm>
                <a:off x="9196433" y="713232"/>
                <a:ext cx="2757878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>
                    <a:latin typeface="+mj-lt"/>
                  </a:rPr>
                  <a:t>Gamma compression</a:t>
                </a:r>
                <a:endParaRPr sz="2000" dirty="0">
                  <a:latin typeface="+mj-lt"/>
                </a:endParaRPr>
              </a:p>
            </p:txBody>
          </p:sp>
          <p:sp>
            <p:nvSpPr>
              <p:cNvPr id="16" name="Original">
                <a:extLst>
                  <a:ext uri="{FF2B5EF4-FFF2-40B4-BE49-F238E27FC236}">
                    <a16:creationId xmlns:a16="http://schemas.microsoft.com/office/drawing/2014/main" id="{9889EF7D-9BCA-49C6-82F9-A3D339979E9C}"/>
                  </a:ext>
                </a:extLst>
              </p:cNvPr>
              <p:cNvSpPr/>
              <p:nvPr/>
            </p:nvSpPr>
            <p:spPr>
              <a:xfrm>
                <a:off x="3223936" y="713232"/>
                <a:ext cx="2757879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darken</a:t>
                </a:r>
                <a:endParaRPr sz="2000" dirty="0">
                  <a:latin typeface="+mj-lt"/>
                </a:endParaRPr>
              </a:p>
            </p:txBody>
          </p:sp>
        </p:grp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A3686B6-84E8-497B-989B-8296011A0270}"/>
              </a:ext>
            </a:extLst>
          </p:cNvPr>
          <p:cNvGrpSpPr/>
          <p:nvPr/>
        </p:nvGrpSpPr>
        <p:grpSpPr>
          <a:xfrm>
            <a:off x="237689" y="3846080"/>
            <a:ext cx="11716622" cy="307778"/>
            <a:chOff x="237689" y="3743339"/>
            <a:chExt cx="11716622" cy="307778"/>
          </a:xfrm>
        </p:grpSpPr>
        <p:sp>
          <p:nvSpPr>
            <p:cNvPr id="22" name="Original">
              <a:extLst>
                <a:ext uri="{FF2B5EF4-FFF2-40B4-BE49-F238E27FC236}">
                  <a16:creationId xmlns:a16="http://schemas.microsoft.com/office/drawing/2014/main" id="{9765234A-8C11-4C96-8F4E-31B1120E06D4}"/>
                </a:ext>
              </a:extLst>
            </p:cNvPr>
            <p:cNvSpPr/>
            <p:nvPr/>
          </p:nvSpPr>
          <p:spPr>
            <a:xfrm>
              <a:off x="237689" y="3743339"/>
              <a:ext cx="2757877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dirty="0">
                  <a:latin typeface="+mj-lt"/>
                </a:rPr>
                <a:t>invert</a:t>
              </a:r>
              <a:endParaRPr sz="2000" dirty="0">
                <a:latin typeface="+mj-lt"/>
              </a:endParaRPr>
            </a:p>
          </p:txBody>
        </p:sp>
        <p:sp>
          <p:nvSpPr>
            <p:cNvPr id="23" name="Lower Contrast">
              <a:extLst>
                <a:ext uri="{FF2B5EF4-FFF2-40B4-BE49-F238E27FC236}">
                  <a16:creationId xmlns:a16="http://schemas.microsoft.com/office/drawing/2014/main" id="{6E00C91F-42C2-4A48-9111-EE31DAC86F89}"/>
                </a:ext>
              </a:extLst>
            </p:cNvPr>
            <p:cNvSpPr/>
            <p:nvPr/>
          </p:nvSpPr>
          <p:spPr>
            <a:xfrm>
              <a:off x="6210185" y="3743340"/>
              <a:ext cx="2757878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dirty="0">
                  <a:latin typeface="+mj-lt"/>
                </a:rPr>
                <a:t>raise contrast</a:t>
              </a:r>
              <a:endParaRPr sz="2000" b="0" dirty="0">
                <a:latin typeface="+mj-lt"/>
              </a:endParaRPr>
            </a:p>
          </p:txBody>
        </p:sp>
        <p:sp>
          <p:nvSpPr>
            <p:cNvPr id="24" name="Nonlinear Lower Contrast">
              <a:extLst>
                <a:ext uri="{FF2B5EF4-FFF2-40B4-BE49-F238E27FC236}">
                  <a16:creationId xmlns:a16="http://schemas.microsoft.com/office/drawing/2014/main" id="{497ED1F3-64AC-4C53-B173-EA5CB25AF7E7}"/>
                </a:ext>
              </a:extLst>
            </p:cNvPr>
            <p:cNvSpPr/>
            <p:nvPr/>
          </p:nvSpPr>
          <p:spPr>
            <a:xfrm>
              <a:off x="9196433" y="3743339"/>
              <a:ext cx="2757878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>
                  <a:latin typeface="+mj-lt"/>
                </a:rPr>
                <a:t>Gamma expansion </a:t>
              </a:r>
              <a:endParaRPr sz="2000" dirty="0">
                <a:latin typeface="+mj-lt"/>
              </a:endParaRPr>
            </a:p>
          </p:txBody>
        </p:sp>
        <p:sp>
          <p:nvSpPr>
            <p:cNvPr id="25" name="Original">
              <a:extLst>
                <a:ext uri="{FF2B5EF4-FFF2-40B4-BE49-F238E27FC236}">
                  <a16:creationId xmlns:a16="http://schemas.microsoft.com/office/drawing/2014/main" id="{733409CE-5382-4497-AF23-2AA43D4C9C37}"/>
                </a:ext>
              </a:extLst>
            </p:cNvPr>
            <p:cNvSpPr/>
            <p:nvPr/>
          </p:nvSpPr>
          <p:spPr>
            <a:xfrm>
              <a:off x="3223936" y="3743340"/>
              <a:ext cx="2757879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dirty="0">
                  <a:latin typeface="+mj-lt"/>
                </a:rPr>
                <a:t>lighten</a:t>
              </a:r>
              <a:endParaRPr sz="2000" dirty="0">
                <a:latin typeface="+mj-lt"/>
              </a:endParaRPr>
            </a:p>
          </p:txBody>
        </p:sp>
      </p:grpSp>
      <p:pic>
        <p:nvPicPr>
          <p:cNvPr id="26" name="latex-image-1.pdf" descr="latex-image-1.pdf">
            <a:extLst>
              <a:ext uri="{FF2B5EF4-FFF2-40B4-BE49-F238E27FC236}">
                <a16:creationId xmlns:a16="http://schemas.microsoft.com/office/drawing/2014/main" id="{17049F30-07A9-45BA-A9D0-0BFB9EE04D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761" y="3386005"/>
            <a:ext cx="135731" cy="121444"/>
          </a:xfrm>
          <a:prstGeom prst="rect">
            <a:avLst/>
          </a:prstGeom>
          <a:ln w="12700">
            <a:miter lim="400000"/>
          </a:ln>
        </p:spPr>
      </p:pic>
      <p:pic>
        <p:nvPicPr>
          <p:cNvPr id="27" name="latex-image-2.pdf" descr="latex-image-2.pdf">
            <a:extLst>
              <a:ext uri="{FF2B5EF4-FFF2-40B4-BE49-F238E27FC236}">
                <a16:creationId xmlns:a16="http://schemas.microsoft.com/office/drawing/2014/main" id="{1001BEED-E791-441F-9A57-33B35B1FE4C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79607" y="3353858"/>
            <a:ext cx="835819" cy="185738"/>
          </a:xfrm>
          <a:prstGeom prst="rect">
            <a:avLst/>
          </a:prstGeom>
          <a:ln w="12700">
            <a:miter lim="400000"/>
          </a:ln>
        </p:spPr>
      </p:pic>
      <p:pic>
        <p:nvPicPr>
          <p:cNvPr id="28" name="latex-image-3.pdf" descr="latex-image-3.pdf">
            <a:extLst>
              <a:ext uri="{FF2B5EF4-FFF2-40B4-BE49-F238E27FC236}">
                <a16:creationId xmlns:a16="http://schemas.microsoft.com/office/drawing/2014/main" id="{9B15047A-2CDF-4565-81BA-7C3B389D263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10542" y="3212612"/>
            <a:ext cx="157163" cy="471488"/>
          </a:xfrm>
          <a:prstGeom prst="rect">
            <a:avLst/>
          </a:prstGeom>
          <a:ln w="12700">
            <a:miter lim="400000"/>
          </a:ln>
        </p:spPr>
      </p:pic>
      <p:pic>
        <p:nvPicPr>
          <p:cNvPr id="29" name="latex-image-4.pdf" descr="latex-image-4.pdf">
            <a:extLst>
              <a:ext uri="{FF2B5EF4-FFF2-40B4-BE49-F238E27FC236}">
                <a16:creationId xmlns:a16="http://schemas.microsoft.com/office/drawing/2014/main" id="{0123699A-A584-4235-A01F-892627003DD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685975" y="3101883"/>
            <a:ext cx="1778794" cy="692944"/>
          </a:xfrm>
          <a:prstGeom prst="rect">
            <a:avLst/>
          </a:prstGeom>
          <a:ln w="12700">
            <a:miter lim="400000"/>
          </a:ln>
        </p:spPr>
      </p:pic>
      <p:pic>
        <p:nvPicPr>
          <p:cNvPr id="30" name="latex-image-5.pdf" descr="latex-image-5.pdf">
            <a:extLst>
              <a:ext uri="{FF2B5EF4-FFF2-40B4-BE49-F238E27FC236}">
                <a16:creationId xmlns:a16="http://schemas.microsoft.com/office/drawing/2014/main" id="{8F7B0517-62EE-4574-958E-BDC3312008D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02288" y="6325868"/>
            <a:ext cx="828675" cy="185738"/>
          </a:xfrm>
          <a:prstGeom prst="rect">
            <a:avLst/>
          </a:prstGeom>
          <a:ln w="12700">
            <a:miter lim="400000"/>
          </a:ln>
        </p:spPr>
      </p:pic>
      <p:pic>
        <p:nvPicPr>
          <p:cNvPr id="31" name="latex-image-6.pdf" descr="latex-image-6.pdf">
            <a:extLst>
              <a:ext uri="{FF2B5EF4-FFF2-40B4-BE49-F238E27FC236}">
                <a16:creationId xmlns:a16="http://schemas.microsoft.com/office/drawing/2014/main" id="{83D58802-A1DA-4727-9E99-2A038E456F5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179606" y="6325868"/>
            <a:ext cx="835819" cy="200025"/>
          </a:xfrm>
          <a:prstGeom prst="rect">
            <a:avLst/>
          </a:prstGeom>
          <a:ln w="12700">
            <a:miter lim="400000"/>
          </a:ln>
        </p:spPr>
      </p:pic>
      <p:pic>
        <p:nvPicPr>
          <p:cNvPr id="32" name="latex-image-7.pdf" descr="latex-image-7.pdf">
            <a:extLst>
              <a:ext uri="{FF2B5EF4-FFF2-40B4-BE49-F238E27FC236}">
                <a16:creationId xmlns:a16="http://schemas.microsoft.com/office/drawing/2014/main" id="{169DBE72-9A34-40E5-8026-357F3958FD8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299801" y="6333453"/>
            <a:ext cx="578644" cy="185738"/>
          </a:xfrm>
          <a:prstGeom prst="rect">
            <a:avLst/>
          </a:prstGeom>
          <a:ln w="12700">
            <a:miter lim="400000"/>
          </a:ln>
        </p:spPr>
      </p:pic>
      <p:pic>
        <p:nvPicPr>
          <p:cNvPr id="33" name="latex-image-8.pdf" descr="latex-image-8.pdf">
            <a:extLst>
              <a:ext uri="{FF2B5EF4-FFF2-40B4-BE49-F238E27FC236}">
                <a16:creationId xmlns:a16="http://schemas.microsoft.com/office/drawing/2014/main" id="{FC567671-2906-41E5-BF11-8685968B466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789559" y="6086994"/>
            <a:ext cx="1571625" cy="678656"/>
          </a:xfrm>
          <a:prstGeom prst="rect">
            <a:avLst/>
          </a:prstGeom>
          <a:ln w="12700">
            <a:miter lim="400000"/>
          </a:ln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5BB4E591-3C0C-46A9-BAED-131E5E3B6FA0}"/>
              </a:ext>
            </a:extLst>
          </p:cNvPr>
          <p:cNvSpPr/>
          <p:nvPr/>
        </p:nvSpPr>
        <p:spPr>
          <a:xfrm>
            <a:off x="9188068" y="3120253"/>
            <a:ext cx="2757877" cy="671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60C0FD0-AD8D-42F9-9A6D-520E79CD5C84}"/>
              </a:ext>
            </a:extLst>
          </p:cNvPr>
          <p:cNvSpPr/>
          <p:nvPr/>
        </p:nvSpPr>
        <p:spPr>
          <a:xfrm>
            <a:off x="9004569" y="6081272"/>
            <a:ext cx="2757877" cy="671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7354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3ABF1-CA5C-44A3-B9F3-45BB9E25C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Pixel-wise operators</a:t>
            </a:r>
          </a:p>
        </p:txBody>
      </p:sp>
      <p:pic>
        <p:nvPicPr>
          <p:cNvPr id="4" name="latex-image-1.pdf" descr="latex-image-1.pdf">
            <a:extLst>
              <a:ext uri="{FF2B5EF4-FFF2-40B4-BE49-F238E27FC236}">
                <a16:creationId xmlns:a16="http://schemas.microsoft.com/office/drawing/2014/main" id="{A3D3DAC5-8F0B-40F2-82B6-BAF69D42A5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1288" y="2774961"/>
            <a:ext cx="169665" cy="151805"/>
          </a:xfrm>
          <a:prstGeom prst="rect">
            <a:avLst/>
          </a:prstGeom>
          <a:ln w="12700">
            <a:miter lim="400000"/>
          </a:ln>
          <a:effectLst/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C245AF8E-0DA4-400C-8FCB-890CA25F1BE5}"/>
              </a:ext>
            </a:extLst>
          </p:cNvPr>
          <p:cNvGrpSpPr/>
          <p:nvPr/>
        </p:nvGrpSpPr>
        <p:grpSpPr>
          <a:xfrm>
            <a:off x="237689" y="4164930"/>
            <a:ext cx="11716622" cy="1828800"/>
            <a:chOff x="236554" y="4103286"/>
            <a:chExt cx="11716622" cy="1828800"/>
          </a:xfrm>
        </p:grpSpPr>
        <p:pic>
          <p:nvPicPr>
            <p:cNvPr id="6" name="image.png" descr="image.png">
              <a:extLst>
                <a:ext uri="{FF2B5EF4-FFF2-40B4-BE49-F238E27FC236}">
                  <a16:creationId xmlns:a16="http://schemas.microsoft.com/office/drawing/2014/main" id="{4F60AB41-51AD-4D39-A6DB-432916C02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22802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  <p:pic>
          <p:nvPicPr>
            <p:cNvPr id="7" name="image.png" descr="image.png">
              <a:extLst>
                <a:ext uri="{FF2B5EF4-FFF2-40B4-BE49-F238E27FC236}">
                  <a16:creationId xmlns:a16="http://schemas.microsoft.com/office/drawing/2014/main" id="{CB06FAC4-C26C-4019-887E-D7690D5826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09050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  <p:pic>
          <p:nvPicPr>
            <p:cNvPr id="8" name="image.png" descr="image.png">
              <a:extLst>
                <a:ext uri="{FF2B5EF4-FFF2-40B4-BE49-F238E27FC236}">
                  <a16:creationId xmlns:a16="http://schemas.microsoft.com/office/drawing/2014/main" id="{690244B6-2154-43E7-BFC3-43D71C3B092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6554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  <p:pic>
          <p:nvPicPr>
            <p:cNvPr id="9" name="image.png" descr="image.png">
              <a:extLst>
                <a:ext uri="{FF2B5EF4-FFF2-40B4-BE49-F238E27FC236}">
                  <a16:creationId xmlns:a16="http://schemas.microsoft.com/office/drawing/2014/main" id="{7F16C4E5-2220-46EE-BA1A-9F568340DF0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195298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A603A25-8268-49FB-A35B-EEBCF2D460BC}"/>
              </a:ext>
            </a:extLst>
          </p:cNvPr>
          <p:cNvGrpSpPr/>
          <p:nvPr/>
        </p:nvGrpSpPr>
        <p:grpSpPr>
          <a:xfrm>
            <a:off x="237689" y="908438"/>
            <a:ext cx="11716622" cy="2142193"/>
            <a:chOff x="237689" y="990630"/>
            <a:chExt cx="11716622" cy="2142193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5A259C4D-F8DA-4007-8B5A-1C8F515BCD89}"/>
                </a:ext>
              </a:extLst>
            </p:cNvPr>
            <p:cNvGrpSpPr/>
            <p:nvPr/>
          </p:nvGrpSpPr>
          <p:grpSpPr>
            <a:xfrm>
              <a:off x="237689" y="1304023"/>
              <a:ext cx="11716622" cy="1828800"/>
              <a:chOff x="237689" y="1108817"/>
              <a:chExt cx="11716622" cy="1828800"/>
            </a:xfrm>
          </p:grpSpPr>
          <p:pic>
            <p:nvPicPr>
              <p:cNvPr id="17" name="image.png" descr="image.png">
                <a:extLst>
                  <a:ext uri="{FF2B5EF4-FFF2-40B4-BE49-F238E27FC236}">
                    <a16:creationId xmlns:a16="http://schemas.microsoft.com/office/drawing/2014/main" id="{4C80A64A-297E-47E6-B393-3B04063D9C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7689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  <p:pic>
            <p:nvPicPr>
              <p:cNvPr id="18" name="image.png" descr="image.png">
                <a:extLst>
                  <a:ext uri="{FF2B5EF4-FFF2-40B4-BE49-F238E27FC236}">
                    <a16:creationId xmlns:a16="http://schemas.microsoft.com/office/drawing/2014/main" id="{368CB22C-DDD5-4D7A-839C-694C259504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223937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  <p:pic>
            <p:nvPicPr>
              <p:cNvPr id="19" name="image.png" descr="image.png">
                <a:extLst>
                  <a:ext uri="{FF2B5EF4-FFF2-40B4-BE49-F238E27FC236}">
                    <a16:creationId xmlns:a16="http://schemas.microsoft.com/office/drawing/2014/main" id="{E09FCAB0-D022-4A75-89CC-68D22127DB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210185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  <p:pic>
            <p:nvPicPr>
              <p:cNvPr id="20" name="image.jpg" descr="image.jpg">
                <a:extLst>
                  <a:ext uri="{FF2B5EF4-FFF2-40B4-BE49-F238E27FC236}">
                    <a16:creationId xmlns:a16="http://schemas.microsoft.com/office/drawing/2014/main" id="{589D8382-A1B3-4EF1-81B1-192D9C4310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196433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F2BF1D73-A15A-4143-9C18-06FA3081D67C}"/>
                </a:ext>
              </a:extLst>
            </p:cNvPr>
            <p:cNvGrpSpPr/>
            <p:nvPr/>
          </p:nvGrpSpPr>
          <p:grpSpPr>
            <a:xfrm>
              <a:off x="237689" y="990630"/>
              <a:ext cx="11716622" cy="307777"/>
              <a:chOff x="237689" y="713232"/>
              <a:chExt cx="11716622" cy="307777"/>
            </a:xfrm>
          </p:grpSpPr>
          <p:sp>
            <p:nvSpPr>
              <p:cNvPr id="13" name="Original">
                <a:extLst>
                  <a:ext uri="{FF2B5EF4-FFF2-40B4-BE49-F238E27FC236}">
                    <a16:creationId xmlns:a16="http://schemas.microsoft.com/office/drawing/2014/main" id="{805FE410-A7FD-439C-B819-49A1527B1746}"/>
                  </a:ext>
                </a:extLst>
              </p:cNvPr>
              <p:cNvSpPr/>
              <p:nvPr/>
            </p:nvSpPr>
            <p:spPr>
              <a:xfrm>
                <a:off x="237689" y="713232"/>
                <a:ext cx="2757877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o</a:t>
                </a:r>
                <a:r>
                  <a:rPr sz="2000" dirty="0">
                    <a:latin typeface="+mj-lt"/>
                  </a:rPr>
                  <a:t>riginal</a:t>
                </a:r>
              </a:p>
            </p:txBody>
          </p:sp>
          <p:sp>
            <p:nvSpPr>
              <p:cNvPr id="14" name="Lower Contrast">
                <a:extLst>
                  <a:ext uri="{FF2B5EF4-FFF2-40B4-BE49-F238E27FC236}">
                    <a16:creationId xmlns:a16="http://schemas.microsoft.com/office/drawing/2014/main" id="{2D24CEE0-E260-4EA0-BC13-1625BF98C4DC}"/>
                  </a:ext>
                </a:extLst>
              </p:cNvPr>
              <p:cNvSpPr/>
              <p:nvPr/>
            </p:nvSpPr>
            <p:spPr>
              <a:xfrm>
                <a:off x="6210185" y="713232"/>
                <a:ext cx="2757878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l</a:t>
                </a:r>
                <a:r>
                  <a:rPr sz="2000" dirty="0">
                    <a:latin typeface="+mj-lt"/>
                  </a:rPr>
                  <a:t>ower </a:t>
                </a:r>
                <a:r>
                  <a:rPr lang="en-US" sz="2000" dirty="0">
                    <a:latin typeface="+mj-lt"/>
                  </a:rPr>
                  <a:t>c</a:t>
                </a:r>
                <a:r>
                  <a:rPr sz="2000" dirty="0">
                    <a:latin typeface="+mj-lt"/>
                  </a:rPr>
                  <a:t>ontrast</a:t>
                </a:r>
              </a:p>
            </p:txBody>
          </p:sp>
          <p:sp>
            <p:nvSpPr>
              <p:cNvPr id="15" name="Nonlinear Lower Contrast">
                <a:extLst>
                  <a:ext uri="{FF2B5EF4-FFF2-40B4-BE49-F238E27FC236}">
                    <a16:creationId xmlns:a16="http://schemas.microsoft.com/office/drawing/2014/main" id="{D7D60A06-B44B-4C75-9136-0934B0306913}"/>
                  </a:ext>
                </a:extLst>
              </p:cNvPr>
              <p:cNvSpPr/>
              <p:nvPr/>
            </p:nvSpPr>
            <p:spPr>
              <a:xfrm>
                <a:off x="9196433" y="713232"/>
                <a:ext cx="2757878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>
                    <a:latin typeface="+mj-lt"/>
                  </a:rPr>
                  <a:t>Gamma compression</a:t>
                </a:r>
                <a:endParaRPr sz="2000" dirty="0">
                  <a:latin typeface="+mj-lt"/>
                </a:endParaRPr>
              </a:p>
            </p:txBody>
          </p:sp>
          <p:sp>
            <p:nvSpPr>
              <p:cNvPr id="16" name="Original">
                <a:extLst>
                  <a:ext uri="{FF2B5EF4-FFF2-40B4-BE49-F238E27FC236}">
                    <a16:creationId xmlns:a16="http://schemas.microsoft.com/office/drawing/2014/main" id="{9889EF7D-9BCA-49C6-82F9-A3D339979E9C}"/>
                  </a:ext>
                </a:extLst>
              </p:cNvPr>
              <p:cNvSpPr/>
              <p:nvPr/>
            </p:nvSpPr>
            <p:spPr>
              <a:xfrm>
                <a:off x="3223936" y="713232"/>
                <a:ext cx="2757879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darken</a:t>
                </a:r>
                <a:endParaRPr sz="2000" dirty="0">
                  <a:latin typeface="+mj-lt"/>
                </a:endParaRPr>
              </a:p>
            </p:txBody>
          </p:sp>
        </p:grp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A3686B6-84E8-497B-989B-8296011A0270}"/>
              </a:ext>
            </a:extLst>
          </p:cNvPr>
          <p:cNvGrpSpPr/>
          <p:nvPr/>
        </p:nvGrpSpPr>
        <p:grpSpPr>
          <a:xfrm>
            <a:off x="237689" y="3846080"/>
            <a:ext cx="11716622" cy="307778"/>
            <a:chOff x="237689" y="3743339"/>
            <a:chExt cx="11716622" cy="307778"/>
          </a:xfrm>
        </p:grpSpPr>
        <p:sp>
          <p:nvSpPr>
            <p:cNvPr id="22" name="Original">
              <a:extLst>
                <a:ext uri="{FF2B5EF4-FFF2-40B4-BE49-F238E27FC236}">
                  <a16:creationId xmlns:a16="http://schemas.microsoft.com/office/drawing/2014/main" id="{9765234A-8C11-4C96-8F4E-31B1120E06D4}"/>
                </a:ext>
              </a:extLst>
            </p:cNvPr>
            <p:cNvSpPr/>
            <p:nvPr/>
          </p:nvSpPr>
          <p:spPr>
            <a:xfrm>
              <a:off x="237689" y="3743339"/>
              <a:ext cx="2757877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dirty="0">
                  <a:latin typeface="+mj-lt"/>
                </a:rPr>
                <a:t>invert</a:t>
              </a:r>
              <a:endParaRPr sz="2000" dirty="0">
                <a:latin typeface="+mj-lt"/>
              </a:endParaRPr>
            </a:p>
          </p:txBody>
        </p:sp>
        <p:sp>
          <p:nvSpPr>
            <p:cNvPr id="23" name="Lower Contrast">
              <a:extLst>
                <a:ext uri="{FF2B5EF4-FFF2-40B4-BE49-F238E27FC236}">
                  <a16:creationId xmlns:a16="http://schemas.microsoft.com/office/drawing/2014/main" id="{6E00C91F-42C2-4A48-9111-EE31DAC86F89}"/>
                </a:ext>
              </a:extLst>
            </p:cNvPr>
            <p:cNvSpPr/>
            <p:nvPr/>
          </p:nvSpPr>
          <p:spPr>
            <a:xfrm>
              <a:off x="6210185" y="3743340"/>
              <a:ext cx="2757878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b="0" dirty="0">
                  <a:latin typeface="+mj-lt"/>
                </a:rPr>
                <a:t>raise contrast</a:t>
              </a:r>
            </a:p>
          </p:txBody>
        </p:sp>
        <p:sp>
          <p:nvSpPr>
            <p:cNvPr id="24" name="Nonlinear Lower Contrast">
              <a:extLst>
                <a:ext uri="{FF2B5EF4-FFF2-40B4-BE49-F238E27FC236}">
                  <a16:creationId xmlns:a16="http://schemas.microsoft.com/office/drawing/2014/main" id="{497ED1F3-64AC-4C53-B173-EA5CB25AF7E7}"/>
                </a:ext>
              </a:extLst>
            </p:cNvPr>
            <p:cNvSpPr/>
            <p:nvPr/>
          </p:nvSpPr>
          <p:spPr>
            <a:xfrm>
              <a:off x="9196433" y="3743339"/>
              <a:ext cx="2757878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>
                  <a:latin typeface="+mj-lt"/>
                </a:rPr>
                <a:t>Gamma expansion </a:t>
              </a:r>
              <a:endParaRPr sz="2000" dirty="0">
                <a:latin typeface="+mj-lt"/>
              </a:endParaRPr>
            </a:p>
          </p:txBody>
        </p:sp>
        <p:sp>
          <p:nvSpPr>
            <p:cNvPr id="25" name="Original">
              <a:extLst>
                <a:ext uri="{FF2B5EF4-FFF2-40B4-BE49-F238E27FC236}">
                  <a16:creationId xmlns:a16="http://schemas.microsoft.com/office/drawing/2014/main" id="{733409CE-5382-4497-AF23-2AA43D4C9C37}"/>
                </a:ext>
              </a:extLst>
            </p:cNvPr>
            <p:cNvSpPr/>
            <p:nvPr/>
          </p:nvSpPr>
          <p:spPr>
            <a:xfrm>
              <a:off x="3223936" y="3743340"/>
              <a:ext cx="2757879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dirty="0">
                  <a:latin typeface="+mj-lt"/>
                </a:rPr>
                <a:t>lighten</a:t>
              </a:r>
              <a:endParaRPr sz="2000" dirty="0">
                <a:latin typeface="+mj-lt"/>
              </a:endParaRPr>
            </a:p>
          </p:txBody>
        </p:sp>
      </p:grpSp>
      <p:pic>
        <p:nvPicPr>
          <p:cNvPr id="26" name="latex-image-1.pdf" descr="latex-image-1.pdf">
            <a:extLst>
              <a:ext uri="{FF2B5EF4-FFF2-40B4-BE49-F238E27FC236}">
                <a16:creationId xmlns:a16="http://schemas.microsoft.com/office/drawing/2014/main" id="{17049F30-07A9-45BA-A9D0-0BFB9EE04D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761" y="3386005"/>
            <a:ext cx="135731" cy="121444"/>
          </a:xfrm>
          <a:prstGeom prst="rect">
            <a:avLst/>
          </a:prstGeom>
          <a:ln w="12700">
            <a:miter lim="400000"/>
          </a:ln>
        </p:spPr>
      </p:pic>
      <p:pic>
        <p:nvPicPr>
          <p:cNvPr id="27" name="latex-image-2.pdf" descr="latex-image-2.pdf">
            <a:extLst>
              <a:ext uri="{FF2B5EF4-FFF2-40B4-BE49-F238E27FC236}">
                <a16:creationId xmlns:a16="http://schemas.microsoft.com/office/drawing/2014/main" id="{1001BEED-E791-441F-9A57-33B35B1FE4C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79607" y="3353858"/>
            <a:ext cx="835819" cy="185738"/>
          </a:xfrm>
          <a:prstGeom prst="rect">
            <a:avLst/>
          </a:prstGeom>
          <a:ln w="12700">
            <a:miter lim="400000"/>
          </a:ln>
        </p:spPr>
      </p:pic>
      <p:pic>
        <p:nvPicPr>
          <p:cNvPr id="28" name="latex-image-3.pdf" descr="latex-image-3.pdf">
            <a:extLst>
              <a:ext uri="{FF2B5EF4-FFF2-40B4-BE49-F238E27FC236}">
                <a16:creationId xmlns:a16="http://schemas.microsoft.com/office/drawing/2014/main" id="{9B15047A-2CDF-4565-81BA-7C3B389D263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10542" y="3212612"/>
            <a:ext cx="157163" cy="471488"/>
          </a:xfrm>
          <a:prstGeom prst="rect">
            <a:avLst/>
          </a:prstGeom>
          <a:ln w="12700">
            <a:miter lim="400000"/>
          </a:ln>
        </p:spPr>
      </p:pic>
      <p:pic>
        <p:nvPicPr>
          <p:cNvPr id="29" name="latex-image-4.pdf" descr="latex-image-4.pdf">
            <a:extLst>
              <a:ext uri="{FF2B5EF4-FFF2-40B4-BE49-F238E27FC236}">
                <a16:creationId xmlns:a16="http://schemas.microsoft.com/office/drawing/2014/main" id="{0123699A-A584-4235-A01F-892627003DD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685975" y="3101883"/>
            <a:ext cx="1778794" cy="692944"/>
          </a:xfrm>
          <a:prstGeom prst="rect">
            <a:avLst/>
          </a:prstGeom>
          <a:ln w="12700">
            <a:miter lim="400000"/>
          </a:ln>
        </p:spPr>
      </p:pic>
      <p:pic>
        <p:nvPicPr>
          <p:cNvPr id="30" name="latex-image-5.pdf" descr="latex-image-5.pdf">
            <a:extLst>
              <a:ext uri="{FF2B5EF4-FFF2-40B4-BE49-F238E27FC236}">
                <a16:creationId xmlns:a16="http://schemas.microsoft.com/office/drawing/2014/main" id="{8F7B0517-62EE-4574-958E-BDC3312008D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02288" y="6325868"/>
            <a:ext cx="828675" cy="185738"/>
          </a:xfrm>
          <a:prstGeom prst="rect">
            <a:avLst/>
          </a:prstGeom>
          <a:ln w="12700">
            <a:miter lim="400000"/>
          </a:ln>
        </p:spPr>
      </p:pic>
      <p:pic>
        <p:nvPicPr>
          <p:cNvPr id="31" name="latex-image-6.pdf" descr="latex-image-6.pdf">
            <a:extLst>
              <a:ext uri="{FF2B5EF4-FFF2-40B4-BE49-F238E27FC236}">
                <a16:creationId xmlns:a16="http://schemas.microsoft.com/office/drawing/2014/main" id="{83D58802-A1DA-4727-9E99-2A038E456F5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179606" y="6325868"/>
            <a:ext cx="835819" cy="200025"/>
          </a:xfrm>
          <a:prstGeom prst="rect">
            <a:avLst/>
          </a:prstGeom>
          <a:ln w="12700">
            <a:miter lim="400000"/>
          </a:ln>
        </p:spPr>
      </p:pic>
      <p:pic>
        <p:nvPicPr>
          <p:cNvPr id="32" name="latex-image-7.pdf" descr="latex-image-7.pdf">
            <a:extLst>
              <a:ext uri="{FF2B5EF4-FFF2-40B4-BE49-F238E27FC236}">
                <a16:creationId xmlns:a16="http://schemas.microsoft.com/office/drawing/2014/main" id="{169DBE72-9A34-40E5-8026-357F3958FD8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299801" y="6333453"/>
            <a:ext cx="578644" cy="185738"/>
          </a:xfrm>
          <a:prstGeom prst="rect">
            <a:avLst/>
          </a:prstGeom>
          <a:ln w="12700">
            <a:miter lim="400000"/>
          </a:ln>
        </p:spPr>
      </p:pic>
      <p:pic>
        <p:nvPicPr>
          <p:cNvPr id="33" name="latex-image-8.pdf" descr="latex-image-8.pdf">
            <a:extLst>
              <a:ext uri="{FF2B5EF4-FFF2-40B4-BE49-F238E27FC236}">
                <a16:creationId xmlns:a16="http://schemas.microsoft.com/office/drawing/2014/main" id="{FC567671-2906-41E5-BF11-8685968B466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789559" y="6086994"/>
            <a:ext cx="1571625" cy="678656"/>
          </a:xfrm>
          <a:prstGeom prst="rect">
            <a:avLst/>
          </a:prstGeom>
          <a:ln w="12700">
            <a:miter lim="400000"/>
          </a:ln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E60C0FD0-AD8D-42F9-9A6D-520E79CD5C84}"/>
              </a:ext>
            </a:extLst>
          </p:cNvPr>
          <p:cNvSpPr/>
          <p:nvPr/>
        </p:nvSpPr>
        <p:spPr>
          <a:xfrm>
            <a:off x="9004569" y="6081272"/>
            <a:ext cx="2757877" cy="671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8356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3ABF1-CA5C-44A3-B9F3-45BB9E25C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Pixel-wise operators</a:t>
            </a:r>
          </a:p>
        </p:txBody>
      </p:sp>
      <p:pic>
        <p:nvPicPr>
          <p:cNvPr id="4" name="latex-image-1.pdf" descr="latex-image-1.pdf">
            <a:extLst>
              <a:ext uri="{FF2B5EF4-FFF2-40B4-BE49-F238E27FC236}">
                <a16:creationId xmlns:a16="http://schemas.microsoft.com/office/drawing/2014/main" id="{A3D3DAC5-8F0B-40F2-82B6-BAF69D42A5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1288" y="2774961"/>
            <a:ext cx="169665" cy="151805"/>
          </a:xfrm>
          <a:prstGeom prst="rect">
            <a:avLst/>
          </a:prstGeom>
          <a:ln w="12700">
            <a:miter lim="400000"/>
          </a:ln>
          <a:effectLst/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C245AF8E-0DA4-400C-8FCB-890CA25F1BE5}"/>
              </a:ext>
            </a:extLst>
          </p:cNvPr>
          <p:cNvGrpSpPr/>
          <p:nvPr/>
        </p:nvGrpSpPr>
        <p:grpSpPr>
          <a:xfrm>
            <a:off x="237689" y="4164930"/>
            <a:ext cx="11716622" cy="1828800"/>
            <a:chOff x="236554" y="4103286"/>
            <a:chExt cx="11716622" cy="1828800"/>
          </a:xfrm>
        </p:grpSpPr>
        <p:pic>
          <p:nvPicPr>
            <p:cNvPr id="6" name="image.png" descr="image.png">
              <a:extLst>
                <a:ext uri="{FF2B5EF4-FFF2-40B4-BE49-F238E27FC236}">
                  <a16:creationId xmlns:a16="http://schemas.microsoft.com/office/drawing/2014/main" id="{4F60AB41-51AD-4D39-A6DB-432916C02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22802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  <p:pic>
          <p:nvPicPr>
            <p:cNvPr id="7" name="image.png" descr="image.png">
              <a:extLst>
                <a:ext uri="{FF2B5EF4-FFF2-40B4-BE49-F238E27FC236}">
                  <a16:creationId xmlns:a16="http://schemas.microsoft.com/office/drawing/2014/main" id="{CB06FAC4-C26C-4019-887E-D7690D5826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09050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  <p:pic>
          <p:nvPicPr>
            <p:cNvPr id="8" name="image.png" descr="image.png">
              <a:extLst>
                <a:ext uri="{FF2B5EF4-FFF2-40B4-BE49-F238E27FC236}">
                  <a16:creationId xmlns:a16="http://schemas.microsoft.com/office/drawing/2014/main" id="{690244B6-2154-43E7-BFC3-43D71C3B092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6554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  <p:pic>
          <p:nvPicPr>
            <p:cNvPr id="9" name="image.png" descr="image.png">
              <a:extLst>
                <a:ext uri="{FF2B5EF4-FFF2-40B4-BE49-F238E27FC236}">
                  <a16:creationId xmlns:a16="http://schemas.microsoft.com/office/drawing/2014/main" id="{7F16C4E5-2220-46EE-BA1A-9F568340DF0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195298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A603A25-8268-49FB-A35B-EEBCF2D460BC}"/>
              </a:ext>
            </a:extLst>
          </p:cNvPr>
          <p:cNvGrpSpPr/>
          <p:nvPr/>
        </p:nvGrpSpPr>
        <p:grpSpPr>
          <a:xfrm>
            <a:off x="237689" y="908438"/>
            <a:ext cx="11716622" cy="2142193"/>
            <a:chOff x="237689" y="990630"/>
            <a:chExt cx="11716622" cy="2142193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5A259C4D-F8DA-4007-8B5A-1C8F515BCD89}"/>
                </a:ext>
              </a:extLst>
            </p:cNvPr>
            <p:cNvGrpSpPr/>
            <p:nvPr/>
          </p:nvGrpSpPr>
          <p:grpSpPr>
            <a:xfrm>
              <a:off x="237689" y="1304023"/>
              <a:ext cx="11716622" cy="1828800"/>
              <a:chOff x="237689" y="1108817"/>
              <a:chExt cx="11716622" cy="1828800"/>
            </a:xfrm>
          </p:grpSpPr>
          <p:pic>
            <p:nvPicPr>
              <p:cNvPr id="17" name="image.png" descr="image.png">
                <a:extLst>
                  <a:ext uri="{FF2B5EF4-FFF2-40B4-BE49-F238E27FC236}">
                    <a16:creationId xmlns:a16="http://schemas.microsoft.com/office/drawing/2014/main" id="{4C80A64A-297E-47E6-B393-3B04063D9C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7689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  <p:pic>
            <p:nvPicPr>
              <p:cNvPr id="18" name="image.png" descr="image.png">
                <a:extLst>
                  <a:ext uri="{FF2B5EF4-FFF2-40B4-BE49-F238E27FC236}">
                    <a16:creationId xmlns:a16="http://schemas.microsoft.com/office/drawing/2014/main" id="{368CB22C-DDD5-4D7A-839C-694C259504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223937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  <p:pic>
            <p:nvPicPr>
              <p:cNvPr id="19" name="image.png" descr="image.png">
                <a:extLst>
                  <a:ext uri="{FF2B5EF4-FFF2-40B4-BE49-F238E27FC236}">
                    <a16:creationId xmlns:a16="http://schemas.microsoft.com/office/drawing/2014/main" id="{E09FCAB0-D022-4A75-89CC-68D22127DB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210185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  <p:pic>
            <p:nvPicPr>
              <p:cNvPr id="20" name="image.jpg" descr="image.jpg">
                <a:extLst>
                  <a:ext uri="{FF2B5EF4-FFF2-40B4-BE49-F238E27FC236}">
                    <a16:creationId xmlns:a16="http://schemas.microsoft.com/office/drawing/2014/main" id="{589D8382-A1B3-4EF1-81B1-192D9C4310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196433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F2BF1D73-A15A-4143-9C18-06FA3081D67C}"/>
                </a:ext>
              </a:extLst>
            </p:cNvPr>
            <p:cNvGrpSpPr/>
            <p:nvPr/>
          </p:nvGrpSpPr>
          <p:grpSpPr>
            <a:xfrm>
              <a:off x="237689" y="990630"/>
              <a:ext cx="11716622" cy="307777"/>
              <a:chOff x="237689" y="713232"/>
              <a:chExt cx="11716622" cy="307777"/>
            </a:xfrm>
          </p:grpSpPr>
          <p:sp>
            <p:nvSpPr>
              <p:cNvPr id="13" name="Original">
                <a:extLst>
                  <a:ext uri="{FF2B5EF4-FFF2-40B4-BE49-F238E27FC236}">
                    <a16:creationId xmlns:a16="http://schemas.microsoft.com/office/drawing/2014/main" id="{805FE410-A7FD-439C-B819-49A1527B1746}"/>
                  </a:ext>
                </a:extLst>
              </p:cNvPr>
              <p:cNvSpPr/>
              <p:nvPr/>
            </p:nvSpPr>
            <p:spPr>
              <a:xfrm>
                <a:off x="237689" y="713232"/>
                <a:ext cx="2757877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o</a:t>
                </a:r>
                <a:r>
                  <a:rPr sz="2000" dirty="0">
                    <a:latin typeface="+mj-lt"/>
                  </a:rPr>
                  <a:t>riginal</a:t>
                </a:r>
              </a:p>
            </p:txBody>
          </p:sp>
          <p:sp>
            <p:nvSpPr>
              <p:cNvPr id="14" name="Lower Contrast">
                <a:extLst>
                  <a:ext uri="{FF2B5EF4-FFF2-40B4-BE49-F238E27FC236}">
                    <a16:creationId xmlns:a16="http://schemas.microsoft.com/office/drawing/2014/main" id="{2D24CEE0-E260-4EA0-BC13-1625BF98C4DC}"/>
                  </a:ext>
                </a:extLst>
              </p:cNvPr>
              <p:cNvSpPr/>
              <p:nvPr/>
            </p:nvSpPr>
            <p:spPr>
              <a:xfrm>
                <a:off x="6210185" y="713232"/>
                <a:ext cx="2757878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l</a:t>
                </a:r>
                <a:r>
                  <a:rPr sz="2000" dirty="0">
                    <a:latin typeface="+mj-lt"/>
                  </a:rPr>
                  <a:t>ower </a:t>
                </a:r>
                <a:r>
                  <a:rPr lang="en-US" sz="2000" dirty="0">
                    <a:latin typeface="+mj-lt"/>
                  </a:rPr>
                  <a:t>c</a:t>
                </a:r>
                <a:r>
                  <a:rPr sz="2000" dirty="0">
                    <a:latin typeface="+mj-lt"/>
                  </a:rPr>
                  <a:t>ontrast</a:t>
                </a:r>
              </a:p>
            </p:txBody>
          </p:sp>
          <p:sp>
            <p:nvSpPr>
              <p:cNvPr id="15" name="Nonlinear Lower Contrast">
                <a:extLst>
                  <a:ext uri="{FF2B5EF4-FFF2-40B4-BE49-F238E27FC236}">
                    <a16:creationId xmlns:a16="http://schemas.microsoft.com/office/drawing/2014/main" id="{D7D60A06-B44B-4C75-9136-0934B0306913}"/>
                  </a:ext>
                </a:extLst>
              </p:cNvPr>
              <p:cNvSpPr/>
              <p:nvPr/>
            </p:nvSpPr>
            <p:spPr>
              <a:xfrm>
                <a:off x="9196433" y="713232"/>
                <a:ext cx="2757878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Gamma compression</a:t>
                </a:r>
                <a:endParaRPr sz="2000" dirty="0">
                  <a:latin typeface="+mj-lt"/>
                </a:endParaRPr>
              </a:p>
            </p:txBody>
          </p:sp>
          <p:sp>
            <p:nvSpPr>
              <p:cNvPr id="16" name="Original">
                <a:extLst>
                  <a:ext uri="{FF2B5EF4-FFF2-40B4-BE49-F238E27FC236}">
                    <a16:creationId xmlns:a16="http://schemas.microsoft.com/office/drawing/2014/main" id="{9889EF7D-9BCA-49C6-82F9-A3D339979E9C}"/>
                  </a:ext>
                </a:extLst>
              </p:cNvPr>
              <p:cNvSpPr/>
              <p:nvPr/>
            </p:nvSpPr>
            <p:spPr>
              <a:xfrm>
                <a:off x="3223936" y="713232"/>
                <a:ext cx="2757879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darken</a:t>
                </a:r>
                <a:endParaRPr sz="2000" dirty="0">
                  <a:latin typeface="+mj-lt"/>
                </a:endParaRPr>
              </a:p>
            </p:txBody>
          </p:sp>
        </p:grp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A3686B6-84E8-497B-989B-8296011A0270}"/>
              </a:ext>
            </a:extLst>
          </p:cNvPr>
          <p:cNvGrpSpPr/>
          <p:nvPr/>
        </p:nvGrpSpPr>
        <p:grpSpPr>
          <a:xfrm>
            <a:off x="237689" y="3846080"/>
            <a:ext cx="11716622" cy="307778"/>
            <a:chOff x="237689" y="3743339"/>
            <a:chExt cx="11716622" cy="307778"/>
          </a:xfrm>
        </p:grpSpPr>
        <p:sp>
          <p:nvSpPr>
            <p:cNvPr id="22" name="Original">
              <a:extLst>
                <a:ext uri="{FF2B5EF4-FFF2-40B4-BE49-F238E27FC236}">
                  <a16:creationId xmlns:a16="http://schemas.microsoft.com/office/drawing/2014/main" id="{9765234A-8C11-4C96-8F4E-31B1120E06D4}"/>
                </a:ext>
              </a:extLst>
            </p:cNvPr>
            <p:cNvSpPr/>
            <p:nvPr/>
          </p:nvSpPr>
          <p:spPr>
            <a:xfrm>
              <a:off x="237689" y="3743339"/>
              <a:ext cx="2757877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dirty="0">
                  <a:latin typeface="+mj-lt"/>
                </a:rPr>
                <a:t>invert</a:t>
              </a:r>
              <a:endParaRPr sz="2000" dirty="0">
                <a:latin typeface="+mj-lt"/>
              </a:endParaRPr>
            </a:p>
          </p:txBody>
        </p:sp>
        <p:sp>
          <p:nvSpPr>
            <p:cNvPr id="23" name="Lower Contrast">
              <a:extLst>
                <a:ext uri="{FF2B5EF4-FFF2-40B4-BE49-F238E27FC236}">
                  <a16:creationId xmlns:a16="http://schemas.microsoft.com/office/drawing/2014/main" id="{6E00C91F-42C2-4A48-9111-EE31DAC86F89}"/>
                </a:ext>
              </a:extLst>
            </p:cNvPr>
            <p:cNvSpPr/>
            <p:nvPr/>
          </p:nvSpPr>
          <p:spPr>
            <a:xfrm>
              <a:off x="6210185" y="3743340"/>
              <a:ext cx="2757878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b="0" dirty="0">
                  <a:latin typeface="+mj-lt"/>
                </a:rPr>
                <a:t>raise contrast</a:t>
              </a:r>
            </a:p>
          </p:txBody>
        </p:sp>
        <p:sp>
          <p:nvSpPr>
            <p:cNvPr id="24" name="Nonlinear Lower Contrast">
              <a:extLst>
                <a:ext uri="{FF2B5EF4-FFF2-40B4-BE49-F238E27FC236}">
                  <a16:creationId xmlns:a16="http://schemas.microsoft.com/office/drawing/2014/main" id="{497ED1F3-64AC-4C53-B173-EA5CB25AF7E7}"/>
                </a:ext>
              </a:extLst>
            </p:cNvPr>
            <p:cNvSpPr/>
            <p:nvPr/>
          </p:nvSpPr>
          <p:spPr>
            <a:xfrm>
              <a:off x="9196433" y="3743339"/>
              <a:ext cx="2757878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>
                  <a:latin typeface="+mj-lt"/>
                </a:rPr>
                <a:t>Gamma expansion </a:t>
              </a:r>
              <a:endParaRPr sz="2000" dirty="0">
                <a:latin typeface="+mj-lt"/>
              </a:endParaRPr>
            </a:p>
          </p:txBody>
        </p:sp>
        <p:sp>
          <p:nvSpPr>
            <p:cNvPr id="25" name="Original">
              <a:extLst>
                <a:ext uri="{FF2B5EF4-FFF2-40B4-BE49-F238E27FC236}">
                  <a16:creationId xmlns:a16="http://schemas.microsoft.com/office/drawing/2014/main" id="{733409CE-5382-4497-AF23-2AA43D4C9C37}"/>
                </a:ext>
              </a:extLst>
            </p:cNvPr>
            <p:cNvSpPr/>
            <p:nvPr/>
          </p:nvSpPr>
          <p:spPr>
            <a:xfrm>
              <a:off x="3223936" y="3743340"/>
              <a:ext cx="2757879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dirty="0">
                  <a:latin typeface="+mj-lt"/>
                </a:rPr>
                <a:t>lighten</a:t>
              </a:r>
              <a:endParaRPr sz="2000" dirty="0">
                <a:latin typeface="+mj-lt"/>
              </a:endParaRPr>
            </a:p>
          </p:txBody>
        </p:sp>
      </p:grpSp>
      <p:pic>
        <p:nvPicPr>
          <p:cNvPr id="26" name="latex-image-1.pdf" descr="latex-image-1.pdf">
            <a:extLst>
              <a:ext uri="{FF2B5EF4-FFF2-40B4-BE49-F238E27FC236}">
                <a16:creationId xmlns:a16="http://schemas.microsoft.com/office/drawing/2014/main" id="{17049F30-07A9-45BA-A9D0-0BFB9EE04D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761" y="3386005"/>
            <a:ext cx="135731" cy="121444"/>
          </a:xfrm>
          <a:prstGeom prst="rect">
            <a:avLst/>
          </a:prstGeom>
          <a:ln w="12700">
            <a:miter lim="400000"/>
          </a:ln>
        </p:spPr>
      </p:pic>
      <p:pic>
        <p:nvPicPr>
          <p:cNvPr id="27" name="latex-image-2.pdf" descr="latex-image-2.pdf">
            <a:extLst>
              <a:ext uri="{FF2B5EF4-FFF2-40B4-BE49-F238E27FC236}">
                <a16:creationId xmlns:a16="http://schemas.microsoft.com/office/drawing/2014/main" id="{1001BEED-E791-441F-9A57-33B35B1FE4C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79607" y="3353858"/>
            <a:ext cx="835819" cy="185738"/>
          </a:xfrm>
          <a:prstGeom prst="rect">
            <a:avLst/>
          </a:prstGeom>
          <a:ln w="12700">
            <a:miter lim="400000"/>
          </a:ln>
        </p:spPr>
      </p:pic>
      <p:pic>
        <p:nvPicPr>
          <p:cNvPr id="28" name="latex-image-3.pdf" descr="latex-image-3.pdf">
            <a:extLst>
              <a:ext uri="{FF2B5EF4-FFF2-40B4-BE49-F238E27FC236}">
                <a16:creationId xmlns:a16="http://schemas.microsoft.com/office/drawing/2014/main" id="{9B15047A-2CDF-4565-81BA-7C3B389D263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10542" y="3212612"/>
            <a:ext cx="157163" cy="471488"/>
          </a:xfrm>
          <a:prstGeom prst="rect">
            <a:avLst/>
          </a:prstGeom>
          <a:ln w="12700">
            <a:miter lim="400000"/>
          </a:ln>
        </p:spPr>
      </p:pic>
      <p:pic>
        <p:nvPicPr>
          <p:cNvPr id="29" name="latex-image-4.pdf" descr="latex-image-4.pdf">
            <a:extLst>
              <a:ext uri="{FF2B5EF4-FFF2-40B4-BE49-F238E27FC236}">
                <a16:creationId xmlns:a16="http://schemas.microsoft.com/office/drawing/2014/main" id="{0123699A-A584-4235-A01F-892627003DD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685975" y="3101883"/>
            <a:ext cx="1778794" cy="692944"/>
          </a:xfrm>
          <a:prstGeom prst="rect">
            <a:avLst/>
          </a:prstGeom>
          <a:ln w="12700">
            <a:miter lim="400000"/>
          </a:ln>
        </p:spPr>
      </p:pic>
      <p:pic>
        <p:nvPicPr>
          <p:cNvPr id="30" name="latex-image-5.pdf" descr="latex-image-5.pdf">
            <a:extLst>
              <a:ext uri="{FF2B5EF4-FFF2-40B4-BE49-F238E27FC236}">
                <a16:creationId xmlns:a16="http://schemas.microsoft.com/office/drawing/2014/main" id="{8F7B0517-62EE-4574-958E-BDC3312008D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02288" y="6325868"/>
            <a:ext cx="828675" cy="185738"/>
          </a:xfrm>
          <a:prstGeom prst="rect">
            <a:avLst/>
          </a:prstGeom>
          <a:ln w="12700">
            <a:miter lim="400000"/>
          </a:ln>
        </p:spPr>
      </p:pic>
      <p:pic>
        <p:nvPicPr>
          <p:cNvPr id="31" name="latex-image-6.pdf" descr="latex-image-6.pdf">
            <a:extLst>
              <a:ext uri="{FF2B5EF4-FFF2-40B4-BE49-F238E27FC236}">
                <a16:creationId xmlns:a16="http://schemas.microsoft.com/office/drawing/2014/main" id="{83D58802-A1DA-4727-9E99-2A038E456F5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179606" y="6325868"/>
            <a:ext cx="835819" cy="200025"/>
          </a:xfrm>
          <a:prstGeom prst="rect">
            <a:avLst/>
          </a:prstGeom>
          <a:ln w="12700">
            <a:miter lim="400000"/>
          </a:ln>
        </p:spPr>
      </p:pic>
      <p:pic>
        <p:nvPicPr>
          <p:cNvPr id="32" name="latex-image-7.pdf" descr="latex-image-7.pdf">
            <a:extLst>
              <a:ext uri="{FF2B5EF4-FFF2-40B4-BE49-F238E27FC236}">
                <a16:creationId xmlns:a16="http://schemas.microsoft.com/office/drawing/2014/main" id="{169DBE72-9A34-40E5-8026-357F3958FD8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299801" y="6333453"/>
            <a:ext cx="578644" cy="185738"/>
          </a:xfrm>
          <a:prstGeom prst="rect">
            <a:avLst/>
          </a:prstGeom>
          <a:ln w="12700">
            <a:miter lim="400000"/>
          </a:ln>
        </p:spPr>
      </p:pic>
      <p:pic>
        <p:nvPicPr>
          <p:cNvPr id="33" name="latex-image-8.pdf" descr="latex-image-8.pdf">
            <a:extLst>
              <a:ext uri="{FF2B5EF4-FFF2-40B4-BE49-F238E27FC236}">
                <a16:creationId xmlns:a16="http://schemas.microsoft.com/office/drawing/2014/main" id="{FC567671-2906-41E5-BF11-8685968B466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789559" y="6086994"/>
            <a:ext cx="1571625" cy="67865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171547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A8E218-9771-4AAB-8AF3-7C94F5060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Gamma correction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815F15-3662-470D-B57C-1A10004DAA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3200" y="762000"/>
            <a:ext cx="10414000" cy="5715000"/>
          </a:xfrm>
        </p:spPr>
        <p:txBody>
          <a:bodyPr/>
          <a:lstStyle/>
          <a:p>
            <a:r>
              <a:rPr lang="en-US" dirty="0"/>
              <a:t>Originally, Due to non-linearities in the old CRT televisions, intensities was seen different then they are.</a:t>
            </a:r>
          </a:p>
          <a:p>
            <a:endParaRPr lang="en-US" dirty="0"/>
          </a:p>
        </p:txBody>
      </p:sp>
      <p:pic>
        <p:nvPicPr>
          <p:cNvPr id="4098" name="Picture 2" descr="https://upload.wikimedia.org/wikipedia/commons/thumb/9/96/GammaCorrection_demo.jpg/220px-GammaCorrection_demo.jpg">
            <a:extLst>
              <a:ext uri="{FF2B5EF4-FFF2-40B4-BE49-F238E27FC236}">
                <a16:creationId xmlns:a16="http://schemas.microsoft.com/office/drawing/2014/main" id="{5518EA10-A81B-49B8-A0D5-0454B8573D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0400" y="0"/>
            <a:ext cx="13716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4">
            <a:extLst>
              <a:ext uri="{FF2B5EF4-FFF2-40B4-BE49-F238E27FC236}">
                <a16:creationId xmlns:a16="http://schemas.microsoft.com/office/drawing/2014/main" id="{0B0AE186-CDC8-4D35-9C10-61C173E71C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102" name="Picture 6" descr="https://upload.wikimedia.org/wikipedia/commons/thumb/a/a3/Television_set_from_the_early_1950s.jpg/1024px-Television_set_from_the_early_1950s.jpg">
            <a:extLst>
              <a:ext uri="{FF2B5EF4-FFF2-40B4-BE49-F238E27FC236}">
                <a16:creationId xmlns:a16="http://schemas.microsoft.com/office/drawing/2014/main" id="{852B578D-7249-46D4-A087-872265601D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659" y="4267201"/>
            <a:ext cx="2642375" cy="2590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AA396ECE-54ED-4CBC-9159-96D20D2453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9916" y="1905000"/>
            <a:ext cx="7183760" cy="4870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18552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http://szeliski.org/Book/</a:t>
            </a:r>
            <a:endParaRPr lang="en-US" dirty="0"/>
          </a:p>
          <a:p>
            <a:r>
              <a:rPr lang="en-US" dirty="0">
                <a:hlinkClick r:id="rId3"/>
              </a:rPr>
              <a:t>http://www.cs.cornell.edu/courses/cs5670/2019sp/lectures/lectures.html</a:t>
            </a:r>
            <a:endParaRPr lang="en-US" dirty="0"/>
          </a:p>
          <a:p>
            <a:r>
              <a:rPr lang="en-US" dirty="0">
                <a:hlinkClick r:id="rId4"/>
              </a:rPr>
              <a:t>http://www.cs.cmu.edu/~16385/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72683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F39EA31-EDC5-4379-8EF4-5701B89D3140}"/>
              </a:ext>
            </a:extLst>
          </p:cNvPr>
          <p:cNvSpPr/>
          <p:nvPr/>
        </p:nvSpPr>
        <p:spPr>
          <a:xfrm>
            <a:off x="2188723" y="1186774"/>
            <a:ext cx="3423969" cy="1128409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A8E218-9771-4AAB-8AF3-7C94F5060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Gamma correction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815F15-3662-470D-B57C-1A10004DAAE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3200" y="762000"/>
                <a:ext cx="11785600" cy="5715000"/>
              </a:xfrm>
            </p:spPr>
            <p:txBody>
              <a:bodyPr/>
              <a:lstStyle/>
              <a:p>
                <a:r>
                  <a:rPr lang="en-US" dirty="0"/>
                  <a:t>To correct this non-linear transformation, gamma correction was done: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𝑖𝑛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255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⋅255       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∈{0,1,…,255})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This is, of course, also applicable for image enhancements.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815F15-3662-470D-B57C-1A10004DAAE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3200" y="762000"/>
                <a:ext cx="11785600" cy="5715000"/>
              </a:xfrm>
              <a:blipFill>
                <a:blip r:embed="rId2"/>
                <a:stretch>
                  <a:fillRect l="-931" t="-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4">
            <a:extLst>
              <a:ext uri="{FF2B5EF4-FFF2-40B4-BE49-F238E27FC236}">
                <a16:creationId xmlns:a16="http://schemas.microsoft.com/office/drawing/2014/main" id="{0B0AE186-CDC8-4D35-9C10-61C173E71C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EA77E2D-4253-480E-BA17-A90BCC81082A}"/>
              </a:ext>
            </a:extLst>
          </p:cNvPr>
          <p:cNvGrpSpPr/>
          <p:nvPr/>
        </p:nvGrpSpPr>
        <p:grpSpPr>
          <a:xfrm>
            <a:off x="65439" y="2896600"/>
            <a:ext cx="4117202" cy="3908296"/>
            <a:chOff x="65439" y="2896600"/>
            <a:chExt cx="4117202" cy="3908296"/>
          </a:xfrm>
        </p:grpSpPr>
        <p:pic>
          <p:nvPicPr>
            <p:cNvPr id="2050" name="Picture 2" descr="Image result for gamma compression">
              <a:extLst>
                <a:ext uri="{FF2B5EF4-FFF2-40B4-BE49-F238E27FC236}">
                  <a16:creationId xmlns:a16="http://schemas.microsoft.com/office/drawing/2014/main" id="{8D49C7DC-148A-4E72-A299-6D98C00D5BC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8672" y="2896600"/>
              <a:ext cx="3423969" cy="35616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F24B25A8-37A5-4D85-A32D-00F0599D47F0}"/>
                    </a:ext>
                  </a:extLst>
                </p:cNvPr>
                <p:cNvSpPr txBox="1"/>
                <p:nvPr/>
              </p:nvSpPr>
              <p:spPr>
                <a:xfrm>
                  <a:off x="2059755" y="6435564"/>
                  <a:ext cx="82180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F24B25A8-37A5-4D85-A32D-00F0599D47F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59755" y="6435564"/>
                  <a:ext cx="821802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1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96F8EABA-D95A-4E02-8D69-A9312D09C65B}"/>
                    </a:ext>
                  </a:extLst>
                </p:cNvPr>
                <p:cNvSpPr txBox="1"/>
                <p:nvPr/>
              </p:nvSpPr>
              <p:spPr>
                <a:xfrm>
                  <a:off x="65439" y="4308099"/>
                  <a:ext cx="82180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96F8EABA-D95A-4E02-8D69-A9312D09C65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439" y="4308099"/>
                  <a:ext cx="821802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6266B962-8291-4B5B-9192-84991494230A}"/>
              </a:ext>
            </a:extLst>
          </p:cNvPr>
          <p:cNvGrpSpPr/>
          <p:nvPr/>
        </p:nvGrpSpPr>
        <p:grpSpPr>
          <a:xfrm>
            <a:off x="4440071" y="2940092"/>
            <a:ext cx="7548729" cy="3452149"/>
            <a:chOff x="4494414" y="2696901"/>
            <a:chExt cx="7548729" cy="3452149"/>
          </a:xfrm>
        </p:grpSpPr>
        <p:pic>
          <p:nvPicPr>
            <p:cNvPr id="2052" name="Picture 4" descr="Image result for gamma correction">
              <a:extLst>
                <a:ext uri="{FF2B5EF4-FFF2-40B4-BE49-F238E27FC236}">
                  <a16:creationId xmlns:a16="http://schemas.microsoft.com/office/drawing/2014/main" id="{28EA7694-9207-4D7F-AD13-63A6432FA6E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466"/>
            <a:stretch/>
          </p:blipFill>
          <p:spPr bwMode="auto">
            <a:xfrm>
              <a:off x="4494414" y="2696901"/>
              <a:ext cx="7548729" cy="34521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F76DA77-9A65-4576-B735-1DEA5C804C63}"/>
                </a:ext>
              </a:extLst>
            </p:cNvPr>
            <p:cNvSpPr/>
            <p:nvPr/>
          </p:nvSpPr>
          <p:spPr>
            <a:xfrm>
              <a:off x="6655443" y="3066233"/>
              <a:ext cx="358815" cy="5450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CD0B44F-7F52-465E-B426-EB7C84D2D3BC}"/>
                </a:ext>
              </a:extLst>
            </p:cNvPr>
            <p:cNvSpPr/>
            <p:nvPr/>
          </p:nvSpPr>
          <p:spPr>
            <a:xfrm>
              <a:off x="9142713" y="3092276"/>
              <a:ext cx="358815" cy="5450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52B230B-2C0D-432A-9E77-5A375BAFF5A1}"/>
                </a:ext>
              </a:extLst>
            </p:cNvPr>
            <p:cNvSpPr/>
            <p:nvPr/>
          </p:nvSpPr>
          <p:spPr>
            <a:xfrm>
              <a:off x="9443654" y="4862239"/>
              <a:ext cx="232781" cy="5450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D1140B6-1C3E-4E05-B5EA-5B772A5692AB}"/>
                </a:ext>
              </a:extLst>
            </p:cNvPr>
            <p:cNvSpPr/>
            <p:nvPr/>
          </p:nvSpPr>
          <p:spPr>
            <a:xfrm>
              <a:off x="6811700" y="4841983"/>
              <a:ext cx="232781" cy="5450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231006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Image result for image with gradient filter">
            <a:extLst>
              <a:ext uri="{FF2B5EF4-FFF2-40B4-BE49-F238E27FC236}">
                <a16:creationId xmlns:a16="http://schemas.microsoft.com/office/drawing/2014/main" id="{B4045BB3-C7B4-48FD-85D0-FAAC62EF53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3858" y="762000"/>
            <a:ext cx="6405938" cy="3598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92E9179-B157-41D9-A384-8773ED25C5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more point- wise operators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E374C4-CBDE-422C-8214-3F536F99CF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2A16ED-4278-44E4-90FB-5D86DFAB19F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92" r="5272"/>
          <a:stretch/>
        </p:blipFill>
        <p:spPr>
          <a:xfrm>
            <a:off x="0" y="2451370"/>
            <a:ext cx="7081736" cy="4406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3176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Image representation</a:t>
            </a:r>
          </a:p>
          <a:p>
            <a:r>
              <a:rPr lang="en-US" dirty="0"/>
              <a:t>Pixel-wise operations</a:t>
            </a:r>
          </a:p>
          <a:p>
            <a:r>
              <a:rPr lang="en-US" b="1" dirty="0"/>
              <a:t>Histogram equalization</a:t>
            </a:r>
          </a:p>
          <a:p>
            <a:r>
              <a:rPr lang="en-US" dirty="0"/>
              <a:t>Template matching</a:t>
            </a:r>
          </a:p>
          <a:p>
            <a:r>
              <a:rPr lang="en-US" dirty="0"/>
              <a:t>Morphology operators</a:t>
            </a:r>
          </a:p>
          <a:p>
            <a:r>
              <a:rPr lang="en-US" dirty="0"/>
              <a:t>Connected components</a:t>
            </a:r>
          </a:p>
          <a:p>
            <a:r>
              <a:rPr lang="en-US" dirty="0"/>
              <a:t>Color space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21268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7B856-EE13-47FE-832D-6DB1BD58B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Histogram equalization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C5EED3-2893-443C-8B6B-3D917FBF43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Histogram equalization</a:t>
            </a:r>
            <a:r>
              <a:rPr lang="en-US" dirty="0"/>
              <a:t> is a method in image processing of contrast adjustment using the image's histogram.</a:t>
            </a:r>
          </a:p>
          <a:p>
            <a:r>
              <a:rPr lang="en-US" dirty="0"/>
              <a:t>This method is used to increase the global contrast of an image and is useful in images with backgrounds and foregrounds that are both bright or both dark. </a:t>
            </a:r>
          </a:p>
          <a:p>
            <a:r>
              <a:rPr lang="en-US" b="1" dirty="0"/>
              <a:t>Histogram equalization accomplishes this by effectively spreading out the most frequent intensity values.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7D88F3-7FEC-4123-AF15-276C92FFDE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14"/>
          <a:stretch/>
        </p:blipFill>
        <p:spPr>
          <a:xfrm>
            <a:off x="5269117" y="3634091"/>
            <a:ext cx="6922883" cy="3139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8506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67D04-60BB-45AF-BA48-8804167622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D9D663-3A2C-43EF-AE9E-98B754AD1E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 descr="Image result for histogram equalization">
            <a:extLst>
              <a:ext uri="{FF2B5EF4-FFF2-40B4-BE49-F238E27FC236}">
                <a16:creationId xmlns:a16="http://schemas.microsoft.com/office/drawing/2014/main" id="{E206ED53-B247-4F69-885E-E0721E8127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578"/>
          <a:stretch/>
        </p:blipFill>
        <p:spPr bwMode="auto">
          <a:xfrm>
            <a:off x="2240637" y="203623"/>
            <a:ext cx="7710725" cy="6654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44922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7B86F-49C9-4B8B-B4C4-6949DEF22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Histogram equalization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7BC8956-5581-4371-9D54-B0960ADEA98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3200" y="762000"/>
                <a:ext cx="8065309" cy="5715000"/>
              </a:xfrm>
            </p:spPr>
            <p:txBody>
              <a:bodyPr/>
              <a:lstStyle/>
              <a:p>
                <a:r>
                  <a:rPr lang="en-US" dirty="0"/>
                  <a:t>A histogram is a discrete form representation of the distribution of numerical data.</a:t>
                </a:r>
              </a:p>
              <a:p>
                <a:r>
                  <a:rPr lang="en-US" dirty="0"/>
                  <a:t>We will assume at first that our image is continues in the range [0,255] for better understanding.</a:t>
                </a:r>
              </a:p>
              <a:p>
                <a:r>
                  <a:rPr lang="en-US" dirty="0"/>
                  <a:t>Instead of a histogram we will talk about the </a:t>
                </a:r>
                <a:r>
                  <a:rPr lang="en-US" b="1" dirty="0"/>
                  <a:t>probability density function</a:t>
                </a:r>
                <a:r>
                  <a:rPr lang="en-US" dirty="0"/>
                  <a:t> (</a:t>
                </a:r>
                <a:r>
                  <a:rPr lang="en-US" b="1" dirty="0"/>
                  <a:t>PDF</a:t>
                </a:r>
                <a:r>
                  <a:rPr lang="en-US" dirty="0"/>
                  <a:t>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of the data.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7BC8956-5581-4371-9D54-B0960ADEA98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3200" y="762000"/>
                <a:ext cx="8065309" cy="5715000"/>
              </a:xfrm>
              <a:blipFill>
                <a:blip r:embed="rId2"/>
                <a:stretch>
                  <a:fillRect l="-1361" t="-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412" name="Picture 4">
            <a:extLst>
              <a:ext uri="{FF2B5EF4-FFF2-40B4-BE49-F238E27FC236}">
                <a16:creationId xmlns:a16="http://schemas.microsoft.com/office/drawing/2014/main" id="{7B5F9A2D-0A37-409C-AE90-78002523F4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7102" y="957862"/>
            <a:ext cx="3704898" cy="2471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4" name="Picture 6">
            <a:extLst>
              <a:ext uri="{FF2B5EF4-FFF2-40B4-BE49-F238E27FC236}">
                <a16:creationId xmlns:a16="http://schemas.microsoft.com/office/drawing/2014/main" id="{9774E515-7F47-4F9E-B42A-49AEF86C2E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09"/>
          <a:stretch/>
        </p:blipFill>
        <p:spPr bwMode="auto">
          <a:xfrm>
            <a:off x="8025319" y="3429000"/>
            <a:ext cx="4166681" cy="2471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28403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D7727-6F55-4980-8128-46C4919DC1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Reminder: PDF and CDF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57B1F6B-617B-4B5B-B96A-ECDEBEF5A27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b="1" dirty="0"/>
                  <a:t>cumulative distribution function (CDF) </a:t>
                </a:r>
                <a:r>
                  <a:rPr lang="en-US" altLang="en-US" dirty="0"/>
                  <a:t>of a real-valued random variable </a:t>
                </a:r>
                <a14:m>
                  <m:oMath xmlns:m="http://schemas.openxmlformats.org/officeDocument/2006/math"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en-US" dirty="0"/>
                  <a:t>is the probability that </a:t>
                </a:r>
                <a14:m>
                  <m:oMath xmlns:m="http://schemas.openxmlformats.org/officeDocument/2006/math"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en-US" dirty="0"/>
                  <a:t>will take a value less than or equal to </a:t>
                </a:r>
                <a14:m>
                  <m:oMath xmlns:m="http://schemas.openxmlformats.org/officeDocument/2006/math"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en-US" altLang="en-US" b="0" i="1" dirty="0">
                  <a:latin typeface="Cambria Math" panose="02040503050406030204" pitchFamily="18" charset="0"/>
                </a:endParaRPr>
              </a:p>
              <a:p>
                <a:pPr marL="0" indent="0" eaLnBrk="0" fontAlgn="base" hangingPunct="0">
                  <a:spcBef>
                    <a:spcPct val="0"/>
                  </a:spcBef>
                  <a:spcAft>
                    <a:spcPct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d>
                        <m:dPr>
                          <m:ctrlPr>
                            <a:rPr lang="en-US" alt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alt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en-US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alt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en-US" dirty="0"/>
              </a:p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dirty="0"/>
                  <a:t>Properties of CDF:</a:t>
                </a:r>
              </a:p>
              <a:p>
                <a:pPr lvl="1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dirty="0"/>
                  <a:t>.</a:t>
                </a:r>
              </a:p>
              <a:p>
                <a:pPr lvl="1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US" dirty="0"/>
              </a:p>
              <a:p>
                <a:pPr lvl="1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dirty="0"/>
                  <a:t>Monotonically non decreasing.</a:t>
                </a:r>
              </a:p>
              <a:p>
                <a:r>
                  <a:rPr lang="en-US" dirty="0"/>
                  <a:t>The </a:t>
                </a:r>
                <a:r>
                  <a:rPr lang="en-US" b="1" dirty="0"/>
                  <a:t>probability density function (PDF) </a:t>
                </a:r>
                <a:r>
                  <a:rPr lang="en-US" dirty="0"/>
                  <a:t>of a continuous random variable can be determined from the cumulative distribution function by differentiating.</a:t>
                </a:r>
                <a:endParaRPr lang="en-US" altLang="en-US" dirty="0">
                  <a:hlinkClick r:id="rId3" tooltip="Probability density function"/>
                </a:endParaRPr>
              </a:p>
              <a:p>
                <a:pPr marL="0" lvl="0" indent="0" eaLnBrk="0" fontAlgn="base" hangingPunct="0">
                  <a:spcBef>
                    <a:spcPct val="0"/>
                  </a:spcBef>
                  <a:spcAft>
                    <a:spcPct val="0"/>
                  </a:spcAft>
                  <a:buNone/>
                </a:pPr>
                <a:r>
                  <a:rPr lang="en-US" altLang="en-US" dirty="0"/>
                  <a:t>     </a:t>
                </a:r>
              </a:p>
              <a:p>
                <a:pPr marL="0" lvl="0" indent="0" eaLnBrk="0" fontAlgn="base" hangingPunct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 lang="en-US" altLang="en-US" sz="1800" dirty="0">
                  <a:latin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57B1F6B-617B-4B5B-B96A-ECDEBEF5A2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931" t="-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AutoShape 21" descr="X">
            <a:extLst>
              <a:ext uri="{FF2B5EF4-FFF2-40B4-BE49-F238E27FC236}">
                <a16:creationId xmlns:a16="http://schemas.microsoft.com/office/drawing/2014/main" id="{90EB683C-E7EA-47DC-8316-EC281CF6CBF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2640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AutoShape 22" descr="X">
            <a:extLst>
              <a:ext uri="{FF2B5EF4-FFF2-40B4-BE49-F238E27FC236}">
                <a16:creationId xmlns:a16="http://schemas.microsoft.com/office/drawing/2014/main" id="{CDFD61C8-17F8-463B-A8B3-07DCE9761B4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526213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AutoShape 23" descr="x">
            <a:extLst>
              <a:ext uri="{FF2B5EF4-FFF2-40B4-BE49-F238E27FC236}">
                <a16:creationId xmlns:a16="http://schemas.microsoft.com/office/drawing/2014/main" id="{72FB1EB8-BA36-42B3-8B2B-9C9FB7BCBDF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720013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" name="AutoShape 24" descr="X">
            <a:extLst>
              <a:ext uri="{FF2B5EF4-FFF2-40B4-BE49-F238E27FC236}">
                <a16:creationId xmlns:a16="http://schemas.microsoft.com/office/drawing/2014/main" id="{D097F34F-816B-45CB-AEFD-BAC4899F9DC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385300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AutoShape 25" descr="x">
            <a:extLst>
              <a:ext uri="{FF2B5EF4-FFF2-40B4-BE49-F238E27FC236}">
                <a16:creationId xmlns:a16="http://schemas.microsoft.com/office/drawing/2014/main" id="{A956BB47-63E0-4DF2-AB73-479977FEFDD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192053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8459" name="Picture 27">
            <a:extLst>
              <a:ext uri="{FF2B5EF4-FFF2-40B4-BE49-F238E27FC236}">
                <a16:creationId xmlns:a16="http://schemas.microsoft.com/office/drawing/2014/main" id="{0B5D4060-4F2F-4EF2-BCC4-D2C62ECB12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758" y="2549626"/>
            <a:ext cx="5866083" cy="548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AutoShape 29" descr="{\displaystyle f(x)={dF(x) \over dx},}">
            <a:extLst>
              <a:ext uri="{FF2B5EF4-FFF2-40B4-BE49-F238E27FC236}">
                <a16:creationId xmlns:a16="http://schemas.microsoft.com/office/drawing/2014/main" id="{4A47A61A-DD28-408D-AEAF-8E27B3288C7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96850" y="-41116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AutoShape 30" descr="X">
            <a:extLst>
              <a:ext uri="{FF2B5EF4-FFF2-40B4-BE49-F238E27FC236}">
                <a16:creationId xmlns:a16="http://schemas.microsoft.com/office/drawing/2014/main" id="{A11556F1-042E-4753-A4E2-7E4D377307A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576513" y="-1222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AutoShape 31" descr="f_X">
            <a:extLst>
              <a:ext uri="{FF2B5EF4-FFF2-40B4-BE49-F238E27FC236}">
                <a16:creationId xmlns:a16="http://schemas.microsoft.com/office/drawing/2014/main" id="{3446C828-0D81-4C4E-B38A-CA6C170CB8F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696075" y="-1222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AutoShape 32" descr="F_{X}(x)=\int _{-\infty }^{x}f_{X}(t)\,dt.">
            <a:extLst>
              <a:ext uri="{FF2B5EF4-FFF2-40B4-BE49-F238E27FC236}">
                <a16:creationId xmlns:a16="http://schemas.microsoft.com/office/drawing/2014/main" id="{49D8C39F-27D9-4F68-805E-ED8CCC36D69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96850" y="1682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8470" name="Picture 38">
            <a:extLst>
              <a:ext uri="{FF2B5EF4-FFF2-40B4-BE49-F238E27FC236}">
                <a16:creationId xmlns:a16="http://schemas.microsoft.com/office/drawing/2014/main" id="{A9A34D9F-7748-4D10-82F6-9070B6F23F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8547" y="4770110"/>
            <a:ext cx="7574906" cy="882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8572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AFD9F-57F6-446C-A6A4-D870F83AF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PDF definition- Wikipedia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4AF561-519A-4B4B-B9C2-C7A3F9D8C5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Probability density function (PDF) </a:t>
            </a:r>
            <a:r>
              <a:rPr lang="en-US" dirty="0"/>
              <a:t>can be interpreted as providing a ”relative likelihood” that the value of the random variable would equal that sample.</a:t>
            </a:r>
          </a:p>
          <a:p>
            <a:pPr lvl="1"/>
            <a:r>
              <a:rPr lang="en-US" b="0" i="0" dirty="0">
                <a:effectLst/>
                <a:latin typeface="Arial" panose="020B0604020202020204" pitchFamily="34" charset="0"/>
              </a:rPr>
              <a:t>The </a:t>
            </a:r>
            <a:r>
              <a:rPr lang="en-US" b="0" i="1" dirty="0">
                <a:effectLst/>
                <a:latin typeface="Arial" panose="020B0604020202020204" pitchFamily="34" charset="0"/>
              </a:rPr>
              <a:t>absolute likelihood</a:t>
            </a:r>
            <a:r>
              <a:rPr lang="en-US" b="0" i="0" dirty="0">
                <a:effectLst/>
                <a:latin typeface="Arial" panose="020B0604020202020204" pitchFamily="34" charset="0"/>
              </a:rPr>
              <a:t> for a continuous random variable to take on any particular value is 0 (since there are an infinite set of possible values to begin with).</a:t>
            </a:r>
            <a:endParaRPr lang="en-US" dirty="0"/>
          </a:p>
          <a:p>
            <a:r>
              <a:rPr lang="en-US" dirty="0"/>
              <a:t>In a more precise sense, the PDF is used to specify the probability of the random variable falling within a particular range of values. This probability is given by the integral of this variable's PDF over that range and is actually the </a:t>
            </a:r>
            <a:r>
              <a:rPr lang="en-US" b="1" dirty="0"/>
              <a:t>CDF.</a:t>
            </a:r>
          </a:p>
        </p:txBody>
      </p:sp>
    </p:spTree>
    <p:extLst>
      <p:ext uri="{BB962C8B-B14F-4D97-AF65-F5344CB8AC3E}">
        <p14:creationId xmlns:p14="http://schemas.microsoft.com/office/powerpoint/2010/main" val="25915308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D21BC6-CFA8-483E-89B1-E81C97897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PDF equalization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E5C1827-2261-431E-964B-64985D66FC3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We want that our resulting PDF 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] will be constant for any value in the range [0,255].</a:t>
                </a:r>
              </a:p>
              <a:p>
                <a:r>
                  <a:rPr lang="en-US" dirty="0"/>
                  <a:t>If the PDF is constant, that means that the CDF is linear in [0,255] (integration of constant is a linear function), and so we get the final CDF as: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E5C1827-2261-431E-964B-64985D66FC3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31" t="-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9" name="Group 48">
            <a:extLst>
              <a:ext uri="{FF2B5EF4-FFF2-40B4-BE49-F238E27FC236}">
                <a16:creationId xmlns:a16="http://schemas.microsoft.com/office/drawing/2014/main" id="{C7C0B622-500A-4C6A-AA41-F4C53E318EF2}"/>
              </a:ext>
            </a:extLst>
          </p:cNvPr>
          <p:cNvGrpSpPr/>
          <p:nvPr/>
        </p:nvGrpSpPr>
        <p:grpSpPr>
          <a:xfrm>
            <a:off x="126735" y="4155541"/>
            <a:ext cx="11995284" cy="2492064"/>
            <a:chOff x="126735" y="4155541"/>
            <a:chExt cx="11995284" cy="2492064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CD88166A-7291-40A2-A106-50CE64FAAC7A}"/>
                </a:ext>
              </a:extLst>
            </p:cNvPr>
            <p:cNvGrpSpPr/>
            <p:nvPr/>
          </p:nvGrpSpPr>
          <p:grpSpPr>
            <a:xfrm>
              <a:off x="126735" y="4245426"/>
              <a:ext cx="8178702" cy="2361779"/>
              <a:chOff x="437744" y="4289898"/>
              <a:chExt cx="8414425" cy="2556434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0EBFDE73-7FE2-4916-ADED-2C837ED8E109}"/>
                  </a:ext>
                </a:extLst>
              </p:cNvPr>
              <p:cNvGrpSpPr/>
              <p:nvPr/>
            </p:nvGrpSpPr>
            <p:grpSpPr>
              <a:xfrm>
                <a:off x="437744" y="4289898"/>
                <a:ext cx="8414425" cy="2335503"/>
                <a:chOff x="437745" y="5282376"/>
                <a:chExt cx="4876800" cy="1343025"/>
              </a:xfrm>
            </p:grpSpPr>
            <p:grpSp>
              <p:nvGrpSpPr>
                <p:cNvPr id="5" name="Group 4">
                  <a:extLst>
                    <a:ext uri="{FF2B5EF4-FFF2-40B4-BE49-F238E27FC236}">
                      <a16:creationId xmlns:a16="http://schemas.microsoft.com/office/drawing/2014/main" id="{C2910EA7-D932-4AA9-8FAE-48CCA8A9B88A}"/>
                    </a:ext>
                  </a:extLst>
                </p:cNvPr>
                <p:cNvGrpSpPr/>
                <p:nvPr/>
              </p:nvGrpSpPr>
              <p:grpSpPr>
                <a:xfrm>
                  <a:off x="437745" y="5282376"/>
                  <a:ext cx="4876800" cy="1343025"/>
                  <a:chOff x="437745" y="5282376"/>
                  <a:chExt cx="4876800" cy="1343025"/>
                </a:xfrm>
              </p:grpSpPr>
              <p:pic>
                <p:nvPicPr>
                  <p:cNvPr id="7" name="Picture 4" descr="Image result for histogram equalization ppt">
                    <a:extLst>
                      <a:ext uri="{FF2B5EF4-FFF2-40B4-BE49-F238E27FC236}">
                        <a16:creationId xmlns:a16="http://schemas.microsoft.com/office/drawing/2014/main" id="{0899720E-9D53-4BFE-ABF7-B2849C41DE87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437745" y="5282376"/>
                    <a:ext cx="4876800" cy="134302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8" name="Rectangle 7">
                    <a:extLst>
                      <a:ext uri="{FF2B5EF4-FFF2-40B4-BE49-F238E27FC236}">
                        <a16:creationId xmlns:a16="http://schemas.microsoft.com/office/drawing/2014/main" id="{0E206D99-FE12-4F8D-AE71-1191F5A3EF30}"/>
                      </a:ext>
                    </a:extLst>
                  </p:cNvPr>
                  <p:cNvSpPr/>
                  <p:nvPr/>
                </p:nvSpPr>
                <p:spPr>
                  <a:xfrm>
                    <a:off x="549057" y="5705856"/>
                    <a:ext cx="1755648" cy="655986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6" name="Freeform: Shape 5">
                  <a:extLst>
                    <a:ext uri="{FF2B5EF4-FFF2-40B4-BE49-F238E27FC236}">
                      <a16:creationId xmlns:a16="http://schemas.microsoft.com/office/drawing/2014/main" id="{332ECAD4-73A8-4A71-B39F-F1E97380E479}"/>
                    </a:ext>
                  </a:extLst>
                </p:cNvPr>
                <p:cNvSpPr/>
                <p:nvPr/>
              </p:nvSpPr>
              <p:spPr>
                <a:xfrm>
                  <a:off x="548640" y="5602224"/>
                  <a:ext cx="1755648" cy="860020"/>
                </a:xfrm>
                <a:custGeom>
                  <a:avLst/>
                  <a:gdLst>
                    <a:gd name="connsiteX0" fmla="*/ 0 w 1755648"/>
                    <a:gd name="connsiteY0" fmla="*/ 847344 h 860020"/>
                    <a:gd name="connsiteX1" fmla="*/ 262128 w 1755648"/>
                    <a:gd name="connsiteY1" fmla="*/ 749808 h 860020"/>
                    <a:gd name="connsiteX2" fmla="*/ 280416 w 1755648"/>
                    <a:gd name="connsiteY2" fmla="*/ 737616 h 860020"/>
                    <a:gd name="connsiteX3" fmla="*/ 347472 w 1755648"/>
                    <a:gd name="connsiteY3" fmla="*/ 664464 h 860020"/>
                    <a:gd name="connsiteX4" fmla="*/ 371856 w 1755648"/>
                    <a:gd name="connsiteY4" fmla="*/ 640080 h 860020"/>
                    <a:gd name="connsiteX5" fmla="*/ 384048 w 1755648"/>
                    <a:gd name="connsiteY5" fmla="*/ 615696 h 860020"/>
                    <a:gd name="connsiteX6" fmla="*/ 408432 w 1755648"/>
                    <a:gd name="connsiteY6" fmla="*/ 579120 h 860020"/>
                    <a:gd name="connsiteX7" fmla="*/ 432816 w 1755648"/>
                    <a:gd name="connsiteY7" fmla="*/ 542544 h 860020"/>
                    <a:gd name="connsiteX8" fmla="*/ 457200 w 1755648"/>
                    <a:gd name="connsiteY8" fmla="*/ 505968 h 860020"/>
                    <a:gd name="connsiteX9" fmla="*/ 469392 w 1755648"/>
                    <a:gd name="connsiteY9" fmla="*/ 487680 h 860020"/>
                    <a:gd name="connsiteX10" fmla="*/ 475488 w 1755648"/>
                    <a:gd name="connsiteY10" fmla="*/ 463296 h 860020"/>
                    <a:gd name="connsiteX11" fmla="*/ 487680 w 1755648"/>
                    <a:gd name="connsiteY11" fmla="*/ 426720 h 860020"/>
                    <a:gd name="connsiteX12" fmla="*/ 493776 w 1755648"/>
                    <a:gd name="connsiteY12" fmla="*/ 396240 h 860020"/>
                    <a:gd name="connsiteX13" fmla="*/ 512064 w 1755648"/>
                    <a:gd name="connsiteY13" fmla="*/ 341376 h 860020"/>
                    <a:gd name="connsiteX14" fmla="*/ 518160 w 1755648"/>
                    <a:gd name="connsiteY14" fmla="*/ 323088 h 860020"/>
                    <a:gd name="connsiteX15" fmla="*/ 542544 w 1755648"/>
                    <a:gd name="connsiteY15" fmla="*/ 286512 h 860020"/>
                    <a:gd name="connsiteX16" fmla="*/ 566928 w 1755648"/>
                    <a:gd name="connsiteY16" fmla="*/ 213360 h 860020"/>
                    <a:gd name="connsiteX17" fmla="*/ 603504 w 1755648"/>
                    <a:gd name="connsiteY17" fmla="*/ 201168 h 860020"/>
                    <a:gd name="connsiteX18" fmla="*/ 640080 w 1755648"/>
                    <a:gd name="connsiteY18" fmla="*/ 170688 h 860020"/>
                    <a:gd name="connsiteX19" fmla="*/ 658368 w 1755648"/>
                    <a:gd name="connsiteY19" fmla="*/ 128016 h 860020"/>
                    <a:gd name="connsiteX20" fmla="*/ 670560 w 1755648"/>
                    <a:gd name="connsiteY20" fmla="*/ 91440 h 860020"/>
                    <a:gd name="connsiteX21" fmla="*/ 676656 w 1755648"/>
                    <a:gd name="connsiteY21" fmla="*/ 73152 h 860020"/>
                    <a:gd name="connsiteX22" fmla="*/ 682752 w 1755648"/>
                    <a:gd name="connsiteY22" fmla="*/ 48768 h 860020"/>
                    <a:gd name="connsiteX23" fmla="*/ 688848 w 1755648"/>
                    <a:gd name="connsiteY23" fmla="*/ 6096 h 860020"/>
                    <a:gd name="connsiteX24" fmla="*/ 707136 w 1755648"/>
                    <a:gd name="connsiteY24" fmla="*/ 0 h 860020"/>
                    <a:gd name="connsiteX25" fmla="*/ 749808 w 1755648"/>
                    <a:gd name="connsiteY25" fmla="*/ 18288 h 860020"/>
                    <a:gd name="connsiteX26" fmla="*/ 774192 w 1755648"/>
                    <a:gd name="connsiteY26" fmla="*/ 54864 h 860020"/>
                    <a:gd name="connsiteX27" fmla="*/ 780288 w 1755648"/>
                    <a:gd name="connsiteY27" fmla="*/ 195072 h 860020"/>
                    <a:gd name="connsiteX28" fmla="*/ 786384 w 1755648"/>
                    <a:gd name="connsiteY28" fmla="*/ 213360 h 860020"/>
                    <a:gd name="connsiteX29" fmla="*/ 792480 w 1755648"/>
                    <a:gd name="connsiteY29" fmla="*/ 243840 h 860020"/>
                    <a:gd name="connsiteX30" fmla="*/ 792480 w 1755648"/>
                    <a:gd name="connsiteY30" fmla="*/ 451104 h 860020"/>
                    <a:gd name="connsiteX31" fmla="*/ 816864 w 1755648"/>
                    <a:gd name="connsiteY31" fmla="*/ 487680 h 860020"/>
                    <a:gd name="connsiteX32" fmla="*/ 829056 w 1755648"/>
                    <a:gd name="connsiteY32" fmla="*/ 505968 h 860020"/>
                    <a:gd name="connsiteX33" fmla="*/ 853440 w 1755648"/>
                    <a:gd name="connsiteY33" fmla="*/ 548640 h 860020"/>
                    <a:gd name="connsiteX34" fmla="*/ 871728 w 1755648"/>
                    <a:gd name="connsiteY34" fmla="*/ 566928 h 860020"/>
                    <a:gd name="connsiteX35" fmla="*/ 902208 w 1755648"/>
                    <a:gd name="connsiteY35" fmla="*/ 597408 h 860020"/>
                    <a:gd name="connsiteX36" fmla="*/ 920496 w 1755648"/>
                    <a:gd name="connsiteY36" fmla="*/ 633984 h 860020"/>
                    <a:gd name="connsiteX37" fmla="*/ 938784 w 1755648"/>
                    <a:gd name="connsiteY37" fmla="*/ 640080 h 860020"/>
                    <a:gd name="connsiteX38" fmla="*/ 975360 w 1755648"/>
                    <a:gd name="connsiteY38" fmla="*/ 658368 h 860020"/>
                    <a:gd name="connsiteX39" fmla="*/ 993648 w 1755648"/>
                    <a:gd name="connsiteY39" fmla="*/ 676656 h 860020"/>
                    <a:gd name="connsiteX40" fmla="*/ 1036320 w 1755648"/>
                    <a:gd name="connsiteY40" fmla="*/ 701040 h 860020"/>
                    <a:gd name="connsiteX41" fmla="*/ 1078992 w 1755648"/>
                    <a:gd name="connsiteY41" fmla="*/ 725424 h 860020"/>
                    <a:gd name="connsiteX42" fmla="*/ 1103376 w 1755648"/>
                    <a:gd name="connsiteY42" fmla="*/ 731520 h 860020"/>
                    <a:gd name="connsiteX43" fmla="*/ 1146048 w 1755648"/>
                    <a:gd name="connsiteY43" fmla="*/ 749808 h 860020"/>
                    <a:gd name="connsiteX44" fmla="*/ 1164336 w 1755648"/>
                    <a:gd name="connsiteY44" fmla="*/ 762000 h 860020"/>
                    <a:gd name="connsiteX45" fmla="*/ 1225296 w 1755648"/>
                    <a:gd name="connsiteY45" fmla="*/ 774192 h 860020"/>
                    <a:gd name="connsiteX46" fmla="*/ 1243584 w 1755648"/>
                    <a:gd name="connsiteY46" fmla="*/ 780288 h 860020"/>
                    <a:gd name="connsiteX47" fmla="*/ 1292352 w 1755648"/>
                    <a:gd name="connsiteY47" fmla="*/ 786384 h 860020"/>
                    <a:gd name="connsiteX48" fmla="*/ 1316736 w 1755648"/>
                    <a:gd name="connsiteY48" fmla="*/ 792480 h 860020"/>
                    <a:gd name="connsiteX49" fmla="*/ 1353312 w 1755648"/>
                    <a:gd name="connsiteY49" fmla="*/ 798576 h 860020"/>
                    <a:gd name="connsiteX50" fmla="*/ 1414272 w 1755648"/>
                    <a:gd name="connsiteY50" fmla="*/ 816864 h 860020"/>
                    <a:gd name="connsiteX51" fmla="*/ 1450848 w 1755648"/>
                    <a:gd name="connsiteY51" fmla="*/ 829056 h 860020"/>
                    <a:gd name="connsiteX52" fmla="*/ 1469136 w 1755648"/>
                    <a:gd name="connsiteY52" fmla="*/ 835152 h 860020"/>
                    <a:gd name="connsiteX53" fmla="*/ 1633728 w 1755648"/>
                    <a:gd name="connsiteY53" fmla="*/ 841248 h 860020"/>
                    <a:gd name="connsiteX54" fmla="*/ 1652016 w 1755648"/>
                    <a:gd name="connsiteY54" fmla="*/ 847344 h 860020"/>
                    <a:gd name="connsiteX55" fmla="*/ 1712976 w 1755648"/>
                    <a:gd name="connsiteY55" fmla="*/ 859536 h 860020"/>
                    <a:gd name="connsiteX56" fmla="*/ 1755648 w 1755648"/>
                    <a:gd name="connsiteY56" fmla="*/ 859536 h 8600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</a:cxnLst>
                  <a:rect l="l" t="t" r="r" b="b"/>
                  <a:pathLst>
                    <a:path w="1755648" h="860020">
                      <a:moveTo>
                        <a:pt x="0" y="847344"/>
                      </a:moveTo>
                      <a:cubicBezTo>
                        <a:pt x="109090" y="825526"/>
                        <a:pt x="43210" y="840579"/>
                        <a:pt x="262128" y="749808"/>
                      </a:cubicBezTo>
                      <a:cubicBezTo>
                        <a:pt x="268896" y="747002"/>
                        <a:pt x="274970" y="742517"/>
                        <a:pt x="280416" y="737616"/>
                      </a:cubicBezTo>
                      <a:cubicBezTo>
                        <a:pt x="340971" y="683117"/>
                        <a:pt x="304906" y="712351"/>
                        <a:pt x="347472" y="664464"/>
                      </a:cubicBezTo>
                      <a:cubicBezTo>
                        <a:pt x="355109" y="655873"/>
                        <a:pt x="364959" y="649276"/>
                        <a:pt x="371856" y="640080"/>
                      </a:cubicBezTo>
                      <a:cubicBezTo>
                        <a:pt x="377308" y="632810"/>
                        <a:pt x="379373" y="623488"/>
                        <a:pt x="384048" y="615696"/>
                      </a:cubicBezTo>
                      <a:cubicBezTo>
                        <a:pt x="391587" y="603131"/>
                        <a:pt x="400304" y="591312"/>
                        <a:pt x="408432" y="579120"/>
                      </a:cubicBezTo>
                      <a:lnTo>
                        <a:pt x="432816" y="542544"/>
                      </a:lnTo>
                      <a:lnTo>
                        <a:pt x="457200" y="505968"/>
                      </a:lnTo>
                      <a:lnTo>
                        <a:pt x="469392" y="487680"/>
                      </a:lnTo>
                      <a:cubicBezTo>
                        <a:pt x="471424" y="479552"/>
                        <a:pt x="473081" y="471321"/>
                        <a:pt x="475488" y="463296"/>
                      </a:cubicBezTo>
                      <a:cubicBezTo>
                        <a:pt x="479181" y="450986"/>
                        <a:pt x="485160" y="439322"/>
                        <a:pt x="487680" y="426720"/>
                      </a:cubicBezTo>
                      <a:cubicBezTo>
                        <a:pt x="489712" y="416560"/>
                        <a:pt x="491050" y="406236"/>
                        <a:pt x="493776" y="396240"/>
                      </a:cubicBezTo>
                      <a:lnTo>
                        <a:pt x="512064" y="341376"/>
                      </a:lnTo>
                      <a:cubicBezTo>
                        <a:pt x="514096" y="335280"/>
                        <a:pt x="514596" y="328435"/>
                        <a:pt x="518160" y="323088"/>
                      </a:cubicBezTo>
                      <a:lnTo>
                        <a:pt x="542544" y="286512"/>
                      </a:lnTo>
                      <a:cubicBezTo>
                        <a:pt x="542979" y="284772"/>
                        <a:pt x="554814" y="222446"/>
                        <a:pt x="566928" y="213360"/>
                      </a:cubicBezTo>
                      <a:cubicBezTo>
                        <a:pt x="577209" y="205649"/>
                        <a:pt x="592811" y="208297"/>
                        <a:pt x="603504" y="201168"/>
                      </a:cubicBezTo>
                      <a:cubicBezTo>
                        <a:pt x="628965" y="184194"/>
                        <a:pt x="616611" y="194157"/>
                        <a:pt x="640080" y="170688"/>
                      </a:cubicBezTo>
                      <a:cubicBezTo>
                        <a:pt x="659703" y="111820"/>
                        <a:pt x="628237" y="203344"/>
                        <a:pt x="658368" y="128016"/>
                      </a:cubicBezTo>
                      <a:cubicBezTo>
                        <a:pt x="663141" y="116084"/>
                        <a:pt x="666496" y="103632"/>
                        <a:pt x="670560" y="91440"/>
                      </a:cubicBezTo>
                      <a:cubicBezTo>
                        <a:pt x="672592" y="85344"/>
                        <a:pt x="675098" y="79386"/>
                        <a:pt x="676656" y="73152"/>
                      </a:cubicBezTo>
                      <a:cubicBezTo>
                        <a:pt x="678688" y="65024"/>
                        <a:pt x="681253" y="57011"/>
                        <a:pt x="682752" y="48768"/>
                      </a:cubicBezTo>
                      <a:cubicBezTo>
                        <a:pt x="685322" y="34631"/>
                        <a:pt x="682422" y="18947"/>
                        <a:pt x="688848" y="6096"/>
                      </a:cubicBezTo>
                      <a:cubicBezTo>
                        <a:pt x="691722" y="349"/>
                        <a:pt x="701040" y="2032"/>
                        <a:pt x="707136" y="0"/>
                      </a:cubicBezTo>
                      <a:cubicBezTo>
                        <a:pt x="723222" y="4022"/>
                        <a:pt x="738020" y="4817"/>
                        <a:pt x="749808" y="18288"/>
                      </a:cubicBezTo>
                      <a:cubicBezTo>
                        <a:pt x="759457" y="29315"/>
                        <a:pt x="774192" y="54864"/>
                        <a:pt x="774192" y="54864"/>
                      </a:cubicBezTo>
                      <a:cubicBezTo>
                        <a:pt x="776224" y="101600"/>
                        <a:pt x="776700" y="148430"/>
                        <a:pt x="780288" y="195072"/>
                      </a:cubicBezTo>
                      <a:cubicBezTo>
                        <a:pt x="780781" y="201479"/>
                        <a:pt x="784826" y="207126"/>
                        <a:pt x="786384" y="213360"/>
                      </a:cubicBezTo>
                      <a:cubicBezTo>
                        <a:pt x="788897" y="223412"/>
                        <a:pt x="790448" y="233680"/>
                        <a:pt x="792480" y="243840"/>
                      </a:cubicBezTo>
                      <a:cubicBezTo>
                        <a:pt x="792079" y="253474"/>
                        <a:pt x="778789" y="407293"/>
                        <a:pt x="792480" y="451104"/>
                      </a:cubicBezTo>
                      <a:cubicBezTo>
                        <a:pt x="796851" y="465090"/>
                        <a:pt x="808736" y="475488"/>
                        <a:pt x="816864" y="487680"/>
                      </a:cubicBezTo>
                      <a:cubicBezTo>
                        <a:pt x="820928" y="493776"/>
                        <a:pt x="825779" y="499415"/>
                        <a:pt x="829056" y="505968"/>
                      </a:cubicBezTo>
                      <a:cubicBezTo>
                        <a:pt x="836509" y="520874"/>
                        <a:pt x="842670" y="535715"/>
                        <a:pt x="853440" y="548640"/>
                      </a:cubicBezTo>
                      <a:cubicBezTo>
                        <a:pt x="858959" y="555263"/>
                        <a:pt x="866209" y="560305"/>
                        <a:pt x="871728" y="566928"/>
                      </a:cubicBezTo>
                      <a:cubicBezTo>
                        <a:pt x="897128" y="597408"/>
                        <a:pt x="868680" y="575056"/>
                        <a:pt x="902208" y="597408"/>
                      </a:cubicBezTo>
                      <a:cubicBezTo>
                        <a:pt x="906224" y="609455"/>
                        <a:pt x="909753" y="625390"/>
                        <a:pt x="920496" y="633984"/>
                      </a:cubicBezTo>
                      <a:cubicBezTo>
                        <a:pt x="925514" y="637998"/>
                        <a:pt x="933037" y="637206"/>
                        <a:pt x="938784" y="640080"/>
                      </a:cubicBezTo>
                      <a:cubicBezTo>
                        <a:pt x="986053" y="663715"/>
                        <a:pt x="929393" y="643046"/>
                        <a:pt x="975360" y="658368"/>
                      </a:cubicBezTo>
                      <a:cubicBezTo>
                        <a:pt x="981456" y="664464"/>
                        <a:pt x="987025" y="671137"/>
                        <a:pt x="993648" y="676656"/>
                      </a:cubicBezTo>
                      <a:cubicBezTo>
                        <a:pt x="1009850" y="690158"/>
                        <a:pt x="1017349" y="690199"/>
                        <a:pt x="1036320" y="701040"/>
                      </a:cubicBezTo>
                      <a:cubicBezTo>
                        <a:pt x="1058830" y="713903"/>
                        <a:pt x="1052197" y="715376"/>
                        <a:pt x="1078992" y="725424"/>
                      </a:cubicBezTo>
                      <a:cubicBezTo>
                        <a:pt x="1086837" y="728366"/>
                        <a:pt x="1095248" y="729488"/>
                        <a:pt x="1103376" y="731520"/>
                      </a:cubicBezTo>
                      <a:cubicBezTo>
                        <a:pt x="1149289" y="762129"/>
                        <a:pt x="1090937" y="726189"/>
                        <a:pt x="1146048" y="749808"/>
                      </a:cubicBezTo>
                      <a:cubicBezTo>
                        <a:pt x="1152782" y="752694"/>
                        <a:pt x="1157334" y="759845"/>
                        <a:pt x="1164336" y="762000"/>
                      </a:cubicBezTo>
                      <a:cubicBezTo>
                        <a:pt x="1184142" y="768094"/>
                        <a:pt x="1205637" y="767639"/>
                        <a:pt x="1225296" y="774192"/>
                      </a:cubicBezTo>
                      <a:cubicBezTo>
                        <a:pt x="1231392" y="776224"/>
                        <a:pt x="1237262" y="779139"/>
                        <a:pt x="1243584" y="780288"/>
                      </a:cubicBezTo>
                      <a:cubicBezTo>
                        <a:pt x="1259702" y="783219"/>
                        <a:pt x="1276192" y="783691"/>
                        <a:pt x="1292352" y="786384"/>
                      </a:cubicBezTo>
                      <a:cubicBezTo>
                        <a:pt x="1300616" y="787761"/>
                        <a:pt x="1308521" y="790837"/>
                        <a:pt x="1316736" y="792480"/>
                      </a:cubicBezTo>
                      <a:cubicBezTo>
                        <a:pt x="1328856" y="794904"/>
                        <a:pt x="1341192" y="796152"/>
                        <a:pt x="1353312" y="798576"/>
                      </a:cubicBezTo>
                      <a:cubicBezTo>
                        <a:pt x="1376344" y="803182"/>
                        <a:pt x="1390946" y="809089"/>
                        <a:pt x="1414272" y="816864"/>
                      </a:cubicBezTo>
                      <a:lnTo>
                        <a:pt x="1450848" y="829056"/>
                      </a:lnTo>
                      <a:cubicBezTo>
                        <a:pt x="1456944" y="831088"/>
                        <a:pt x="1462715" y="834914"/>
                        <a:pt x="1469136" y="835152"/>
                      </a:cubicBezTo>
                      <a:lnTo>
                        <a:pt x="1633728" y="841248"/>
                      </a:lnTo>
                      <a:cubicBezTo>
                        <a:pt x="1639824" y="843280"/>
                        <a:pt x="1645837" y="845579"/>
                        <a:pt x="1652016" y="847344"/>
                      </a:cubicBezTo>
                      <a:cubicBezTo>
                        <a:pt x="1669105" y="852227"/>
                        <a:pt x="1696589" y="858275"/>
                        <a:pt x="1712976" y="859536"/>
                      </a:cubicBezTo>
                      <a:cubicBezTo>
                        <a:pt x="1727158" y="860627"/>
                        <a:pt x="1741424" y="859536"/>
                        <a:pt x="1755648" y="859536"/>
                      </a:cubicBezTo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7CFCA405-ADDF-46B0-8724-142EE4BEDCA1}"/>
                      </a:ext>
                    </a:extLst>
                  </p:cNvPr>
                  <p:cNvSpPr txBox="1"/>
                  <p:nvPr/>
                </p:nvSpPr>
                <p:spPr>
                  <a:xfrm>
                    <a:off x="680936" y="4319082"/>
                    <a:ext cx="680936" cy="369332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7CFCA405-ADDF-46B0-8724-142EE4BEDCA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0936" y="4319082"/>
                    <a:ext cx="680936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2679" r="-8036" b="-133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032E7AD0-EC0F-4C7E-855D-740E7FCD574B}"/>
                      </a:ext>
                    </a:extLst>
                  </p:cNvPr>
                  <p:cNvSpPr txBox="1"/>
                  <p:nvPr/>
                </p:nvSpPr>
                <p:spPr>
                  <a:xfrm>
                    <a:off x="4545654" y="4496234"/>
                    <a:ext cx="680936" cy="369332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032E7AD0-EC0F-4C7E-855D-740E7FCD574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545654" y="4496234"/>
                    <a:ext cx="680936" cy="36933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2778" r="-12037" b="-2142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779BA27D-FAF5-46F6-863D-DFD446A96D6B}"/>
                      </a:ext>
                    </a:extLst>
                  </p:cNvPr>
                  <p:cNvSpPr txBox="1"/>
                  <p:nvPr/>
                </p:nvSpPr>
                <p:spPr>
                  <a:xfrm>
                    <a:off x="4644956" y="5554279"/>
                    <a:ext cx="680936" cy="612796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255</m:t>
                              </m:r>
                            </m:den>
                          </m:f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779BA27D-FAF5-46F6-863D-DFD446A96D6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644956" y="5554279"/>
                    <a:ext cx="680936" cy="612796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5926112D-C312-4C84-ABC9-D9F14B82211F}"/>
                      </a:ext>
                    </a:extLst>
                  </p:cNvPr>
                  <p:cNvSpPr txBox="1"/>
                  <p:nvPr/>
                </p:nvSpPr>
                <p:spPr>
                  <a:xfrm>
                    <a:off x="8065850" y="6467011"/>
                    <a:ext cx="680936" cy="369332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255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5926112D-C312-4C84-ABC9-D9F14B82211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65850" y="6467011"/>
                    <a:ext cx="680936" cy="36933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D4F2E69E-4E7D-4058-A384-9438EA788964}"/>
                      </a:ext>
                    </a:extLst>
                  </p:cNvPr>
                  <p:cNvSpPr txBox="1"/>
                  <p:nvPr/>
                </p:nvSpPr>
                <p:spPr>
                  <a:xfrm>
                    <a:off x="3230393" y="6477000"/>
                    <a:ext cx="680936" cy="369332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255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D4F2E69E-4E7D-4058-A384-9438EA78896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230393" y="6477000"/>
                    <a:ext cx="680936" cy="369332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pic>
          <p:nvPicPr>
            <p:cNvPr id="15" name="Picture 4" descr="Image result for histogram equalization ppt">
              <a:extLst>
                <a:ext uri="{FF2B5EF4-FFF2-40B4-BE49-F238E27FC236}">
                  <a16:creationId xmlns:a16="http://schemas.microsoft.com/office/drawing/2014/main" id="{4C2A2521-1E96-4640-AF5E-FA264948A0A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226" t="9043"/>
            <a:stretch/>
          </p:blipFill>
          <p:spPr bwMode="auto">
            <a:xfrm>
              <a:off x="8768856" y="4493447"/>
              <a:ext cx="3329457" cy="1920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D62EAB2-98AF-4C5E-A7E3-2AE205667EF1}"/>
                </a:ext>
              </a:extLst>
            </p:cNvPr>
            <p:cNvSpPr/>
            <p:nvPr/>
          </p:nvSpPr>
          <p:spPr>
            <a:xfrm>
              <a:off x="9451818" y="4155541"/>
              <a:ext cx="1303513" cy="11135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F428C50-6B1A-4324-9634-F8D0C9B77D40}"/>
                </a:ext>
              </a:extLst>
            </p:cNvPr>
            <p:cNvSpPr/>
            <p:nvPr/>
          </p:nvSpPr>
          <p:spPr>
            <a:xfrm>
              <a:off x="8266101" y="4523536"/>
              <a:ext cx="562824" cy="30565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7BF00DA-6703-45AC-8214-8BF195627542}"/>
                </a:ext>
              </a:extLst>
            </p:cNvPr>
            <p:cNvSpPr/>
            <p:nvPr/>
          </p:nvSpPr>
          <p:spPr>
            <a:xfrm>
              <a:off x="8325701" y="5624697"/>
              <a:ext cx="562824" cy="30565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DCD1F41-E7C6-4E79-B314-42262D21A34D}"/>
                </a:ext>
              </a:extLst>
            </p:cNvPr>
            <p:cNvSpPr/>
            <p:nvPr/>
          </p:nvSpPr>
          <p:spPr>
            <a:xfrm>
              <a:off x="11300822" y="6274543"/>
              <a:ext cx="562824" cy="30565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BAF0FE30-267A-4FE1-9557-FF5CA9F1C5C6}"/>
                    </a:ext>
                  </a:extLst>
                </p:cNvPr>
                <p:cNvSpPr txBox="1"/>
                <p:nvPr/>
              </p:nvSpPr>
              <p:spPr>
                <a:xfrm>
                  <a:off x="11378156" y="6306395"/>
                  <a:ext cx="661860" cy="34121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255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BAF0FE30-267A-4FE1-9557-FF5CA9F1C5C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78156" y="6306395"/>
                  <a:ext cx="661860" cy="341210"/>
                </a:xfrm>
                <a:prstGeom prst="rect">
                  <a:avLst/>
                </a:prstGeom>
                <a:blipFill>
                  <a:blip r:embed="rId10"/>
                  <a:stretch>
                    <a:fillRect b="-181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61488DE7-8111-4013-B855-E580B06EC7C5}"/>
                </a:ext>
              </a:extLst>
            </p:cNvPr>
            <p:cNvSpPr/>
            <p:nvPr/>
          </p:nvSpPr>
          <p:spPr>
            <a:xfrm>
              <a:off x="4939171" y="5639936"/>
              <a:ext cx="3011401" cy="49594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28F0FE86-A121-4421-AF73-333EB6CAF34B}"/>
                </a:ext>
              </a:extLst>
            </p:cNvPr>
            <p:cNvCxnSpPr>
              <a:cxnSpLocks/>
            </p:cNvCxnSpPr>
            <p:nvPr/>
          </p:nvCxnSpPr>
          <p:spPr>
            <a:xfrm>
              <a:off x="4917281" y="5754727"/>
              <a:ext cx="2933699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CE000D2-98DC-449C-B30C-0ED042090CB4}"/>
                </a:ext>
              </a:extLst>
            </p:cNvPr>
            <p:cNvCxnSpPr>
              <a:cxnSpLocks/>
            </p:cNvCxnSpPr>
            <p:nvPr/>
          </p:nvCxnSpPr>
          <p:spPr>
            <a:xfrm>
              <a:off x="7850980" y="5754727"/>
              <a:ext cx="0" cy="40485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EC1A2C0B-16CF-419A-ADDB-2E0574C283AC}"/>
                </a:ext>
              </a:extLst>
            </p:cNvPr>
            <p:cNvSpPr/>
            <p:nvPr/>
          </p:nvSpPr>
          <p:spPr>
            <a:xfrm>
              <a:off x="8963721" y="5657283"/>
              <a:ext cx="2792670" cy="49594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7ECB291C-180E-4A7F-823E-B51DB63886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37855" y="4777261"/>
              <a:ext cx="2720745" cy="140040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F6AA3D1B-A9CD-40A2-9BB8-BD455FAD4A91}"/>
                </a:ext>
              </a:extLst>
            </p:cNvPr>
            <p:cNvCxnSpPr>
              <a:cxnSpLocks/>
            </p:cNvCxnSpPr>
            <p:nvPr/>
          </p:nvCxnSpPr>
          <p:spPr>
            <a:xfrm>
              <a:off x="11658600" y="4777261"/>
              <a:ext cx="463419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0FF2F9F9-9849-471E-A86F-06CBD5BC43B6}"/>
                    </a:ext>
                  </a:extLst>
                </p:cNvPr>
                <p:cNvSpPr txBox="1"/>
                <p:nvPr/>
              </p:nvSpPr>
              <p:spPr>
                <a:xfrm>
                  <a:off x="8512233" y="4740865"/>
                  <a:ext cx="328545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0FF2F9F9-9849-471E-A86F-06CBD5BC43B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12233" y="4740865"/>
                  <a:ext cx="328545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447AE92C-0A3B-4716-91D9-D153A284F2B7}"/>
                    </a:ext>
                  </a:extLst>
                </p:cNvPr>
                <p:cNvSpPr txBox="1"/>
                <p:nvPr/>
              </p:nvSpPr>
              <p:spPr>
                <a:xfrm>
                  <a:off x="8170115" y="4366170"/>
                  <a:ext cx="661860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447AE92C-0A3B-4716-91D9-D153A284F2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70115" y="4366170"/>
                  <a:ext cx="661860" cy="369332"/>
                </a:xfrm>
                <a:prstGeom prst="rect">
                  <a:avLst/>
                </a:prstGeom>
                <a:blipFill>
                  <a:blip r:embed="rId12"/>
                  <a:stretch>
                    <a:fillRect r="-14679"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7A3EE7E5-6793-47DA-B9BA-2B4A9BDDA1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4830" y="2773341"/>
            <a:ext cx="5810250" cy="133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63547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4E33D-4D57-4D47-BF27-C9A5E260A0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PDF equalization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6366389-198B-410E-9A64-13A35B202455}"/>
              </a:ext>
            </a:extLst>
          </p:cNvPr>
          <p:cNvSpPr/>
          <p:nvPr/>
        </p:nvSpPr>
        <p:spPr>
          <a:xfrm>
            <a:off x="7478089" y="3943350"/>
            <a:ext cx="2751761" cy="4953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32AF9AA-8D40-4F3D-B8E2-C06EA485344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So we are looking for a transformation function of the random variable X to Y such that: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In the interesting area [0,255]: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𝑎𝑠𝑠𝑢𝑚𝑖𝑛𝑔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𝑖𝑛𝑣𝑒𝑟𝑡𝑖𝑏𝑙𝑒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 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≤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𝑐h𝑎𝑛𝑔𝑒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𝑣𝑎𝑟𝑖𝑎𝑏𝑙𝑒𝑠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 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z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0" dirty="0"/>
              </a:p>
              <a:p>
                <a:endParaRPr lang="en-US" dirty="0"/>
              </a:p>
              <a:p>
                <a:r>
                  <a:rPr lang="en-US" dirty="0"/>
                  <a:t>The answer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1"/>
                <a:r>
                  <a:rPr lang="en-US" b="0" dirty="0"/>
                  <a:t>and in fact T is invertible since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</m:oMath>
                </a14:m>
                <a:r>
                  <a:rPr lang="en-US" b="0" dirty="0"/>
                  <a:t> is </a:t>
                </a:r>
                <a:r>
                  <a:rPr lang="en-US" altLang="en-US" dirty="0"/>
                  <a:t>Monotonically non decreasing</a:t>
                </a:r>
                <a:endParaRPr lang="en-US" b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32AF9AA-8D40-4F3D-B8E2-C06EA485344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31" t="-959" r="-3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074694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19F027-10DF-41C4-9BE3-C6A14222D8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motivation</a:t>
            </a:r>
          </a:p>
        </p:txBody>
      </p:sp>
      <p:pic>
        <p:nvPicPr>
          <p:cNvPr id="1026" name="Picture 2" descr="Image result for photoshop color correction">
            <a:extLst>
              <a:ext uri="{FF2B5EF4-FFF2-40B4-BE49-F238E27FC236}">
                <a16:creationId xmlns:a16="http://schemas.microsoft.com/office/drawing/2014/main" id="{5CF3A786-54DC-483D-960C-2255F69F94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902" y="762000"/>
            <a:ext cx="4426598" cy="2489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2E8C6E1-54AE-4785-86C2-D2FED368B0BA}"/>
              </a:ext>
            </a:extLst>
          </p:cNvPr>
          <p:cNvSpPr txBox="1"/>
          <p:nvPr/>
        </p:nvSpPr>
        <p:spPr>
          <a:xfrm>
            <a:off x="968310" y="3367630"/>
            <a:ext cx="31444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Art</a:t>
            </a:r>
          </a:p>
          <a:p>
            <a:pPr algn="ctr"/>
            <a:r>
              <a:rPr lang="en-US" dirty="0"/>
              <a:t>(Photoshop color grading)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C9AC7E-120B-4BEF-8290-802DC97F9300}"/>
              </a:ext>
            </a:extLst>
          </p:cNvPr>
          <p:cNvSpPr txBox="1"/>
          <p:nvPr/>
        </p:nvSpPr>
        <p:spPr>
          <a:xfrm>
            <a:off x="7175799" y="3429000"/>
            <a:ext cx="31444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Science and space</a:t>
            </a:r>
          </a:p>
          <a:p>
            <a:pPr algn="ctr"/>
            <a:r>
              <a:rPr lang="en-US" dirty="0"/>
              <a:t>(image enhancement)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45761E-C2C1-4E58-AB71-DA1D9A829AD1}"/>
              </a:ext>
            </a:extLst>
          </p:cNvPr>
          <p:cNvSpPr txBox="1"/>
          <p:nvPr/>
        </p:nvSpPr>
        <p:spPr>
          <a:xfrm>
            <a:off x="863534" y="5787624"/>
            <a:ext cx="37084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Robotics</a:t>
            </a:r>
          </a:p>
          <a:p>
            <a:pPr algn="ctr"/>
            <a:r>
              <a:rPr lang="en-US" dirty="0"/>
              <a:t>(OCR – optical character recognition)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93071DE-65B7-45A7-AE1E-2B1CA8644BF2}"/>
              </a:ext>
            </a:extLst>
          </p:cNvPr>
          <p:cNvSpPr/>
          <p:nvPr/>
        </p:nvSpPr>
        <p:spPr>
          <a:xfrm>
            <a:off x="2400300" y="4880048"/>
            <a:ext cx="352425" cy="2381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6AFE965-5CE8-41C0-9CAC-1258B0C6C266}"/>
              </a:ext>
            </a:extLst>
          </p:cNvPr>
          <p:cNvGrpSpPr/>
          <p:nvPr/>
        </p:nvGrpSpPr>
        <p:grpSpPr>
          <a:xfrm>
            <a:off x="203200" y="4285278"/>
            <a:ext cx="4972279" cy="1449393"/>
            <a:chOff x="203200" y="4066914"/>
            <a:chExt cx="6547222" cy="1512109"/>
          </a:xfrm>
        </p:grpSpPr>
        <p:pic>
          <p:nvPicPr>
            <p:cNvPr id="1030" name="Picture 6" descr="Image result for ocr image processing">
              <a:extLst>
                <a:ext uri="{FF2B5EF4-FFF2-40B4-BE49-F238E27FC236}">
                  <a16:creationId xmlns:a16="http://schemas.microsoft.com/office/drawing/2014/main" id="{395D38BD-3908-49D0-AF16-5CCE57E2DC2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31" t="60213" r="2237"/>
            <a:stretch/>
          </p:blipFill>
          <p:spPr bwMode="auto">
            <a:xfrm>
              <a:off x="203200" y="4066914"/>
              <a:ext cx="4674637" cy="15121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Image result for ocr image processing">
              <a:extLst>
                <a:ext uri="{FF2B5EF4-FFF2-40B4-BE49-F238E27FC236}">
                  <a16:creationId xmlns:a16="http://schemas.microsoft.com/office/drawing/2014/main" id="{B648ECF1-89F1-48EB-A9A3-97453D336C5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240" r="51524" b="35611"/>
            <a:stretch/>
          </p:blipFill>
          <p:spPr bwMode="auto">
            <a:xfrm>
              <a:off x="4949825" y="4111182"/>
              <a:ext cx="1800597" cy="14678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2FEADB7C-3FE7-4EF7-AC6D-435BFB71BEDD}"/>
                </a:ext>
              </a:extLst>
            </p:cNvPr>
            <p:cNvCxnSpPr>
              <a:cxnSpLocks/>
              <a:stCxn id="1030" idx="3"/>
            </p:cNvCxnSpPr>
            <p:nvPr/>
          </p:nvCxnSpPr>
          <p:spPr>
            <a:xfrm>
              <a:off x="4877837" y="4822969"/>
              <a:ext cx="399013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31B9391E-CF85-4A66-B411-CDECA2A804C5}"/>
                </a:ext>
              </a:extLst>
            </p:cNvPr>
            <p:cNvCxnSpPr>
              <a:cxnSpLocks/>
            </p:cNvCxnSpPr>
            <p:nvPr/>
          </p:nvCxnSpPr>
          <p:spPr>
            <a:xfrm>
              <a:off x="2400300" y="4834243"/>
              <a:ext cx="352425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34" name="Picture 10">
            <a:extLst>
              <a:ext uri="{FF2B5EF4-FFF2-40B4-BE49-F238E27FC236}">
                <a16:creationId xmlns:a16="http://schemas.microsoft.com/office/drawing/2014/main" id="{2BC88A67-0002-420D-A555-1548883B6D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452"/>
          <a:stretch/>
        </p:blipFill>
        <p:spPr bwMode="auto">
          <a:xfrm>
            <a:off x="6587316" y="4205909"/>
            <a:ext cx="4321381" cy="1685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497D6552-3FD8-41D2-8604-DEF4A0673AED}"/>
              </a:ext>
            </a:extLst>
          </p:cNvPr>
          <p:cNvSpPr txBox="1"/>
          <p:nvPr/>
        </p:nvSpPr>
        <p:spPr>
          <a:xfrm>
            <a:off x="6893773" y="5946163"/>
            <a:ext cx="37084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Agriculture</a:t>
            </a:r>
          </a:p>
          <a:p>
            <a:pPr algn="ctr"/>
            <a:r>
              <a:rPr lang="en-US" dirty="0"/>
              <a:t>(color ripeness detection)</a:t>
            </a:r>
          </a:p>
        </p:txBody>
      </p:sp>
      <p:pic>
        <p:nvPicPr>
          <p:cNvPr id="16" name="Picture 2" descr="Image result for histogram equalization">
            <a:extLst>
              <a:ext uri="{FF2B5EF4-FFF2-40B4-BE49-F238E27FC236}">
                <a16:creationId xmlns:a16="http://schemas.microsoft.com/office/drawing/2014/main" id="{1AFCE311-28D2-498A-8236-84811191B2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14" t="-2236" r="5596" b="59688"/>
          <a:stretch/>
        </p:blipFill>
        <p:spPr bwMode="auto">
          <a:xfrm>
            <a:off x="4954501" y="1196090"/>
            <a:ext cx="7237499" cy="2167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54826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FCD287-4EB7-46C2-B863-3215EB69F6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to histogram equalization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D7BA57-0EFA-4773-A553-3E1DBE54B8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same result is also applicable for discrete space like actual images and their histograms.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4566D070-CA84-4C42-9756-AA1C26FA24B3}"/>
                  </a:ext>
                </a:extLst>
              </p:cNvPr>
              <p:cNvSpPr/>
              <p:nvPr/>
            </p:nvSpPr>
            <p:spPr>
              <a:xfrm>
                <a:off x="343382" y="1914645"/>
                <a:ext cx="11505236" cy="3028709"/>
              </a:xfrm>
              <a:prstGeom prst="round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chemeClr val="tx1"/>
                    </a:solidFill>
                  </a:rPr>
                  <a:t>Build histogram of a given image.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chemeClr val="tx1"/>
                    </a:solidFill>
                  </a:rPr>
                  <a:t>To make the histogram act like a discrete pdf, we will normalize the PDF: divide each bin by the sum of all bins.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chemeClr val="tx1"/>
                    </a:solidFill>
                  </a:rPr>
                  <a:t>Build the discrete CDF.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chemeClr val="tx1"/>
                    </a:solidFill>
                  </a:rPr>
                  <a:t>Un-normalize the CDF and round the results back to uint8: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𝑒𝑞</m:t>
                          </m:r>
                        </m:sub>
                      </m:sSub>
                      <m:d>
                        <m:d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𝑟𝑜𝑢𝑛𝑑</m:t>
                      </m:r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𝐶𝐷𝐹</m:t>
                      </m:r>
                      <m:d>
                        <m:d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∗255)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4566D070-CA84-4C42-9756-AA1C26FA24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382" y="1914645"/>
                <a:ext cx="11505236" cy="3028709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431475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457E64-0C70-4CBD-8456-A5B426EBAD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variants of histogram equalization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EC972D-8AC2-4A1A-AF0D-FA22ACBBC1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338" name="Picture 2" descr="Image result for histogram equalization">
            <a:extLst>
              <a:ext uri="{FF2B5EF4-FFF2-40B4-BE49-F238E27FC236}">
                <a16:creationId xmlns:a16="http://schemas.microsoft.com/office/drawing/2014/main" id="{3C51633E-5262-4468-BCC6-685E1C0AFE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1462" y="762000"/>
            <a:ext cx="9429075" cy="5893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5122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C3A59A-302F-47BB-BA93-403FAD1A9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variants of histogram equalization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FEC6E1-1192-4867-A84C-86C44E16B3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6386" name="Picture 2" descr="Image result for continues histogram equalization">
            <a:extLst>
              <a:ext uri="{FF2B5EF4-FFF2-40B4-BE49-F238E27FC236}">
                <a16:creationId xmlns:a16="http://schemas.microsoft.com/office/drawing/2014/main" id="{F0ABCE47-52EF-4FF0-8DF2-751F39F4E1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0957" y="762000"/>
            <a:ext cx="5870085" cy="6021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18166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Image representation</a:t>
            </a:r>
          </a:p>
          <a:p>
            <a:r>
              <a:rPr lang="en-US" dirty="0"/>
              <a:t>Pixel-wise operations</a:t>
            </a:r>
          </a:p>
          <a:p>
            <a:r>
              <a:rPr lang="en-US" dirty="0"/>
              <a:t>Histogram equalization</a:t>
            </a:r>
          </a:p>
          <a:p>
            <a:r>
              <a:rPr lang="en-US" b="1" dirty="0"/>
              <a:t>Template matching</a:t>
            </a:r>
          </a:p>
          <a:p>
            <a:r>
              <a:rPr lang="en-US" dirty="0"/>
              <a:t>Morphology operators</a:t>
            </a:r>
          </a:p>
          <a:p>
            <a:r>
              <a:rPr lang="en-US" dirty="0"/>
              <a:t>Connected components</a:t>
            </a:r>
          </a:p>
          <a:p>
            <a:r>
              <a:rPr lang="en-US" dirty="0"/>
              <a:t>Color space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0194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8C35F-83AE-47B8-B549-92C0F5756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Template matching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31196D-55FF-471B-90FA-10C149E9D9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Given an image template- find it in another image.</a:t>
            </a:r>
          </a:p>
          <a:p>
            <a:r>
              <a:rPr lang="en-US" dirty="0"/>
              <a:t>Template matching is a sub-field in </a:t>
            </a:r>
            <a:r>
              <a:rPr lang="en-US" b="1" dirty="0"/>
              <a:t>object recognition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We will see it </a:t>
            </a:r>
            <a:r>
              <a:rPr lang="en-US" b="1" dirty="0"/>
              <a:t>a lot </a:t>
            </a:r>
            <a:r>
              <a:rPr lang="en-US" dirty="0"/>
              <a:t>of this topic in this course:</a:t>
            </a:r>
          </a:p>
          <a:p>
            <a:pPr lvl="2"/>
            <a:r>
              <a:rPr lang="en-US" dirty="0"/>
              <a:t>Cross correlation</a:t>
            </a:r>
          </a:p>
          <a:p>
            <a:pPr lvl="2"/>
            <a:r>
              <a:rPr lang="en-US" dirty="0"/>
              <a:t>Feature based – SIFT</a:t>
            </a:r>
          </a:p>
          <a:p>
            <a:pPr lvl="2"/>
            <a:r>
              <a:rPr lang="en-US" dirty="0"/>
              <a:t>Neural networks</a:t>
            </a:r>
          </a:p>
        </p:txBody>
      </p:sp>
      <p:pic>
        <p:nvPicPr>
          <p:cNvPr id="12306" name="Picture 18" descr="Image result for object recognition">
            <a:extLst>
              <a:ext uri="{FF2B5EF4-FFF2-40B4-BE49-F238E27FC236}">
                <a16:creationId xmlns:a16="http://schemas.microsoft.com/office/drawing/2014/main" id="{070F440E-232F-4071-B06E-792EC09806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2450" y="2457450"/>
            <a:ext cx="7829550" cy="440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91669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SSD – sum squared distances</a:t>
            </a:r>
            <a:endParaRPr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1C77816-36D1-4C4D-B634-858844E7FC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hape 667"/>
          <p:cNvSpPr txBox="1">
            <a:spLocks/>
          </p:cNvSpPr>
          <p:nvPr/>
        </p:nvSpPr>
        <p:spPr>
          <a:xfrm>
            <a:off x="506437" y="1325563"/>
            <a:ext cx="11179126" cy="5177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How do we detect the template      in he following image?</a:t>
            </a:r>
          </a:p>
        </p:txBody>
      </p:sp>
      <p:pic>
        <p:nvPicPr>
          <p:cNvPr id="5" name="droppedImage.pdf" descr="dropped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437" y="2151481"/>
            <a:ext cx="2860358" cy="3660458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droppedImage.pdf" descr="droppedImage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858" y="1469424"/>
            <a:ext cx="230029" cy="230029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Line"/>
          <p:cNvSpPr/>
          <p:nvPr/>
        </p:nvSpPr>
        <p:spPr>
          <a:xfrm flipV="1">
            <a:off x="6117890" y="3238702"/>
            <a:ext cx="137764" cy="530994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arrow"/>
          </a:ln>
        </p:spPr>
        <p:txBody>
          <a:bodyPr lIns="28575" tIns="28575" rIns="28575" bIns="28575" anchor="ctr"/>
          <a:lstStyle/>
          <a:p>
            <a:pPr marL="0" marR="0" lvl="0" indent="0" algn="l" defTabSz="3214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kumimoji="0" sz="844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11" name="Line"/>
          <p:cNvSpPr/>
          <p:nvPr/>
        </p:nvSpPr>
        <p:spPr>
          <a:xfrm flipH="1">
            <a:off x="3850466" y="4348201"/>
            <a:ext cx="4001762" cy="977354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arrow"/>
          </a:ln>
        </p:spPr>
        <p:txBody>
          <a:bodyPr lIns="28575" tIns="28575" rIns="28575" bIns="28575" anchor="ctr"/>
          <a:lstStyle/>
          <a:p>
            <a:pPr marL="0" marR="0" lvl="0" indent="0" algn="l" defTabSz="3214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kumimoji="0" sz="844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12" name="filter"/>
          <p:cNvSpPr txBox="1"/>
          <p:nvPr/>
        </p:nvSpPr>
        <p:spPr>
          <a:xfrm>
            <a:off x="5711531" y="2877366"/>
            <a:ext cx="544123" cy="3654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8575" tIns="28575" rIns="28575" bIns="28575" anchor="ctr">
            <a:spAutoFit/>
          </a:bodyPr>
          <a:lstStyle>
            <a:lvl1pPr defTabSz="54610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l" defTabSz="546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filter</a:t>
            </a:r>
          </a:p>
        </p:txBody>
      </p:sp>
      <p:sp>
        <p:nvSpPr>
          <p:cNvPr id="13" name="image"/>
          <p:cNvSpPr txBox="1"/>
          <p:nvPr/>
        </p:nvSpPr>
        <p:spPr>
          <a:xfrm>
            <a:off x="3810159" y="5374561"/>
            <a:ext cx="740331" cy="3654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8575" tIns="28575" rIns="28575" bIns="28575" anchor="ctr">
            <a:spAutoFit/>
          </a:bodyPr>
          <a:lstStyle>
            <a:lvl1pPr defTabSz="54610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l" defTabSz="546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image </a:t>
            </a:r>
          </a:p>
        </p:txBody>
      </p:sp>
      <p:sp>
        <p:nvSpPr>
          <p:cNvPr id="14" name="output"/>
          <p:cNvSpPr txBox="1"/>
          <p:nvPr/>
        </p:nvSpPr>
        <p:spPr>
          <a:xfrm>
            <a:off x="3928890" y="3448178"/>
            <a:ext cx="759823" cy="3654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8575" tIns="28575" rIns="28575" bIns="28575" anchor="ctr">
            <a:spAutoFit/>
          </a:bodyPr>
          <a:lstStyle>
            <a:lvl1pPr defTabSz="54610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l" defTabSz="546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output</a:t>
            </a:r>
          </a:p>
        </p:txBody>
      </p:sp>
      <p:pic>
        <p:nvPicPr>
          <p:cNvPr id="17" name="droppedImage.pdf" descr="droppedImage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1541" y="2948664"/>
            <a:ext cx="230029" cy="230029"/>
          </a:xfrm>
          <a:prstGeom prst="rect">
            <a:avLst/>
          </a:prstGeom>
          <a:ln w="12700">
            <a:miter lim="400000"/>
          </a:ln>
        </p:spPr>
      </p:pic>
      <p:sp>
        <p:nvSpPr>
          <p:cNvPr id="18" name="What will the output look like?"/>
          <p:cNvSpPr txBox="1"/>
          <p:nvPr/>
        </p:nvSpPr>
        <p:spPr>
          <a:xfrm>
            <a:off x="9651364" y="3320712"/>
            <a:ext cx="1443691" cy="1165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8575" tIns="28575" rIns="28575" bIns="28575" anchor="ctr">
            <a:spAutoFit/>
          </a:bodyPr>
          <a:lstStyle>
            <a:lvl1pPr defTabSz="54610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ctr" defTabSz="546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What will the output look like? </a:t>
            </a:r>
          </a:p>
        </p:txBody>
      </p:sp>
      <p:pic>
        <p:nvPicPr>
          <p:cNvPr id="22" name="droppedImage.pdf" descr="droppedImage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8922" y="3835004"/>
            <a:ext cx="5319141" cy="727329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71324377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droppedImage.pdf" descr="dropped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5714" y="3298011"/>
            <a:ext cx="2146441" cy="2742674"/>
          </a:xfrm>
          <a:prstGeom prst="rect">
            <a:avLst/>
          </a:prstGeom>
          <a:ln w="12700">
            <a:miter lim="400000"/>
          </a:ln>
        </p:spPr>
      </p:pic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SSD – sum squared distances</a:t>
            </a:r>
            <a:endParaRPr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A56DEAA-EBB0-4E19-9426-4B14B5A2D6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hape 667"/>
          <p:cNvSpPr txBox="1">
            <a:spLocks/>
          </p:cNvSpPr>
          <p:nvPr/>
        </p:nvSpPr>
        <p:spPr>
          <a:xfrm>
            <a:off x="506437" y="1325563"/>
            <a:ext cx="11179126" cy="5177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How do we detect the template      in he following image?</a:t>
            </a:r>
          </a:p>
        </p:txBody>
      </p:sp>
      <p:pic>
        <p:nvPicPr>
          <p:cNvPr id="5" name="droppedImage.pdf" descr="droppedImage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437" y="2151481"/>
            <a:ext cx="2860358" cy="3660458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droppedImage.pdf" descr="droppedImage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858" y="1469424"/>
            <a:ext cx="230029" cy="230029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Line"/>
          <p:cNvSpPr/>
          <p:nvPr/>
        </p:nvSpPr>
        <p:spPr>
          <a:xfrm flipV="1">
            <a:off x="6117890" y="3238702"/>
            <a:ext cx="137764" cy="530994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arrow"/>
          </a:ln>
        </p:spPr>
        <p:txBody>
          <a:bodyPr lIns="28575" tIns="28575" rIns="28575" bIns="28575" anchor="ctr"/>
          <a:lstStyle/>
          <a:p>
            <a:pPr marL="0" marR="0" lvl="0" indent="0" algn="l" defTabSz="3214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kumimoji="0" sz="844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11" name="Line"/>
          <p:cNvSpPr/>
          <p:nvPr/>
        </p:nvSpPr>
        <p:spPr>
          <a:xfrm flipH="1">
            <a:off x="3850466" y="4348201"/>
            <a:ext cx="4001762" cy="977354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arrow"/>
          </a:ln>
        </p:spPr>
        <p:txBody>
          <a:bodyPr lIns="28575" tIns="28575" rIns="28575" bIns="28575" anchor="ctr"/>
          <a:lstStyle/>
          <a:p>
            <a:pPr marL="0" marR="0" lvl="0" indent="0" algn="l" defTabSz="3214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kumimoji="0" sz="844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12" name="filter"/>
          <p:cNvSpPr txBox="1"/>
          <p:nvPr/>
        </p:nvSpPr>
        <p:spPr>
          <a:xfrm>
            <a:off x="5711531" y="2877366"/>
            <a:ext cx="544123" cy="3654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8575" tIns="28575" rIns="28575" bIns="28575" anchor="ctr">
            <a:spAutoFit/>
          </a:bodyPr>
          <a:lstStyle>
            <a:lvl1pPr defTabSz="54610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l" defTabSz="546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filter</a:t>
            </a:r>
          </a:p>
        </p:txBody>
      </p:sp>
      <p:sp>
        <p:nvSpPr>
          <p:cNvPr id="13" name="image"/>
          <p:cNvSpPr txBox="1"/>
          <p:nvPr/>
        </p:nvSpPr>
        <p:spPr>
          <a:xfrm>
            <a:off x="3810159" y="5374561"/>
            <a:ext cx="740331" cy="3654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8575" tIns="28575" rIns="28575" bIns="28575" anchor="ctr">
            <a:spAutoFit/>
          </a:bodyPr>
          <a:lstStyle>
            <a:lvl1pPr defTabSz="54610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l" defTabSz="546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image </a:t>
            </a:r>
          </a:p>
        </p:txBody>
      </p:sp>
      <p:sp>
        <p:nvSpPr>
          <p:cNvPr id="14" name="output"/>
          <p:cNvSpPr txBox="1"/>
          <p:nvPr/>
        </p:nvSpPr>
        <p:spPr>
          <a:xfrm>
            <a:off x="3928890" y="3448178"/>
            <a:ext cx="759823" cy="3654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8575" tIns="28575" rIns="28575" bIns="28575" anchor="ctr">
            <a:spAutoFit/>
          </a:bodyPr>
          <a:lstStyle>
            <a:lvl1pPr defTabSz="54610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l" defTabSz="546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output</a:t>
            </a:r>
          </a:p>
        </p:txBody>
      </p:sp>
      <p:pic>
        <p:nvPicPr>
          <p:cNvPr id="17" name="droppedImage.pdf" descr="droppedImage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1541" y="2948664"/>
            <a:ext cx="230029" cy="230029"/>
          </a:xfrm>
          <a:prstGeom prst="rect">
            <a:avLst/>
          </a:prstGeom>
          <a:ln w="12700">
            <a:miter lim="400000"/>
          </a:ln>
        </p:spPr>
      </p:pic>
      <p:pic>
        <p:nvPicPr>
          <p:cNvPr id="22" name="droppedImage.pdf" descr="droppedImage.pd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8922" y="3835004"/>
            <a:ext cx="5319141" cy="72732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10122766" y="3497401"/>
            <a:ext cx="1552860" cy="873004"/>
            <a:chOff x="10409822" y="3209701"/>
            <a:chExt cx="1116119" cy="627472"/>
          </a:xfrm>
        </p:grpSpPr>
        <p:sp>
          <p:nvSpPr>
            <p:cNvPr id="19" name="True detection"/>
            <p:cNvSpPr txBox="1"/>
            <p:nvPr/>
          </p:nvSpPr>
          <p:spPr>
            <a:xfrm>
              <a:off x="10409822" y="3209701"/>
              <a:ext cx="1116119" cy="26269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28575" tIns="28575" rIns="28575" bIns="28575" anchor="ctr">
              <a:spAutoFit/>
            </a:bodyPr>
            <a:lstStyle>
              <a:lvl1pPr defTabSz="546100">
                <a:defRPr sz="1800">
                  <a:solidFill>
                    <a:srgbClr val="FFFB00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pPr marL="0" marR="0" lvl="0" indent="0" algn="l" defTabSz="5461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2000" b="0" i="0" u="none" strike="noStrike" kern="1200" cap="none" spc="0" normalizeH="0" baseline="0" noProof="0">
                  <a:ln>
                    <a:noFill/>
                  </a:ln>
                  <a:solidFill>
                    <a:srgbClr val="FFFB00"/>
                  </a:solidFill>
                  <a:effectLst/>
                  <a:uLnTx/>
                  <a:uFillTx/>
                  <a:latin typeface="Calibri Light" panose="020F0302020204030204"/>
                  <a:sym typeface="Gill Sans"/>
                </a:rPr>
                <a:t>True detection</a:t>
              </a:r>
            </a:p>
          </p:txBody>
        </p:sp>
        <p:sp>
          <p:nvSpPr>
            <p:cNvPr id="21" name="Line"/>
            <p:cNvSpPr/>
            <p:nvPr/>
          </p:nvSpPr>
          <p:spPr>
            <a:xfrm flipH="1" flipV="1">
              <a:off x="10606267" y="3440466"/>
              <a:ext cx="69424" cy="396707"/>
            </a:xfrm>
            <a:prstGeom prst="line">
              <a:avLst/>
            </a:prstGeom>
            <a:ln w="50800">
              <a:solidFill>
                <a:srgbClr val="FFFB00"/>
              </a:solidFill>
              <a:miter lim="400000"/>
              <a:headEnd type="stealth"/>
            </a:ln>
          </p:spPr>
          <p:txBody>
            <a:bodyPr lIns="28575" tIns="28575" rIns="28575" bIns="28575" anchor="ctr"/>
            <a:lstStyle/>
            <a:p>
              <a:pPr marL="0" marR="0" lvl="0" indent="0" algn="l" defTabSz="32145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cs typeface="Helvetica"/>
                <a:sym typeface="Helvetica"/>
              </a:endParaRPr>
            </a:p>
          </p:txBody>
        </p:sp>
      </p:grpSp>
      <p:sp>
        <p:nvSpPr>
          <p:cNvPr id="25" name="(scaled) output"/>
          <p:cNvSpPr txBox="1"/>
          <p:nvPr/>
        </p:nvSpPr>
        <p:spPr>
          <a:xfrm>
            <a:off x="8481139" y="2218706"/>
            <a:ext cx="1150957" cy="4270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8575" tIns="28575" rIns="28575" bIns="28575" anchor="ctr">
            <a:spAutoFit/>
          </a:bodyPr>
          <a:lstStyle>
            <a:lvl1pPr defTabSz="54610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r" defTabSz="546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1-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output</a:t>
            </a:r>
          </a:p>
        </p:txBody>
      </p:sp>
      <p:sp>
        <p:nvSpPr>
          <p:cNvPr id="26" name="(scaled) output"/>
          <p:cNvSpPr txBox="1"/>
          <p:nvPr/>
        </p:nvSpPr>
        <p:spPr>
          <a:xfrm>
            <a:off x="8020756" y="4847767"/>
            <a:ext cx="1611340" cy="4270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8575" tIns="28575" rIns="28575" bIns="28575" anchor="ctr">
            <a:spAutoFit/>
          </a:bodyPr>
          <a:lstStyle>
            <a:lvl1pPr defTabSz="54610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ctr" defTabSz="546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thresholding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sym typeface="Gill Sans"/>
            </a:endParaRPr>
          </a:p>
        </p:txBody>
      </p:sp>
      <p:sp>
        <p:nvSpPr>
          <p:cNvPr id="27" name="What will the output look like?"/>
          <p:cNvSpPr txBox="1"/>
          <p:nvPr/>
        </p:nvSpPr>
        <p:spPr>
          <a:xfrm>
            <a:off x="8943936" y="6117248"/>
            <a:ext cx="2859578" cy="4270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8575" tIns="28575" rIns="28575" bIns="28575" anchor="ctr">
            <a:spAutoFit/>
          </a:bodyPr>
          <a:lstStyle>
            <a:lvl1pPr defTabSz="54610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ctr" defTabSz="546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What could go wrong?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sym typeface="Gill Sans"/>
            </a:endParaRPr>
          </a:p>
        </p:txBody>
      </p:sp>
      <p:pic>
        <p:nvPicPr>
          <p:cNvPr id="30" name="droppedImage.pdf" descr="droppedImage.pd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95302" y="461755"/>
            <a:ext cx="2146853" cy="27432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1757627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SSD – sum squared distances</a:t>
            </a:r>
            <a:endParaRPr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094D11C-51D9-4005-87D4-7B20EDC739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hape 667"/>
          <p:cNvSpPr txBox="1">
            <a:spLocks/>
          </p:cNvSpPr>
          <p:nvPr/>
        </p:nvSpPr>
        <p:spPr>
          <a:xfrm>
            <a:off x="506437" y="1325563"/>
            <a:ext cx="11179126" cy="5177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How do we detect the template      in he following image?</a:t>
            </a:r>
          </a:p>
        </p:txBody>
      </p:sp>
      <p:pic>
        <p:nvPicPr>
          <p:cNvPr id="6" name="droppedImage.pdf" descr="dropped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858" y="1469424"/>
            <a:ext cx="230029" cy="230029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Line"/>
          <p:cNvSpPr/>
          <p:nvPr/>
        </p:nvSpPr>
        <p:spPr>
          <a:xfrm flipV="1">
            <a:off x="6117890" y="3238702"/>
            <a:ext cx="137764" cy="530994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arrow"/>
          </a:ln>
        </p:spPr>
        <p:txBody>
          <a:bodyPr lIns="28575" tIns="28575" rIns="28575" bIns="28575" anchor="ctr"/>
          <a:lstStyle/>
          <a:p>
            <a:pPr marL="0" marR="0" lvl="0" indent="0" algn="l" defTabSz="3214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kumimoji="0" sz="844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11" name="Line"/>
          <p:cNvSpPr/>
          <p:nvPr/>
        </p:nvSpPr>
        <p:spPr>
          <a:xfrm flipH="1">
            <a:off x="3850466" y="4348201"/>
            <a:ext cx="4001762" cy="977354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arrow"/>
          </a:ln>
        </p:spPr>
        <p:txBody>
          <a:bodyPr lIns="28575" tIns="28575" rIns="28575" bIns="28575" anchor="ctr"/>
          <a:lstStyle/>
          <a:p>
            <a:pPr marL="0" marR="0" lvl="0" indent="0" algn="l" defTabSz="3214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kumimoji="0" sz="844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12" name="filter"/>
          <p:cNvSpPr txBox="1"/>
          <p:nvPr/>
        </p:nvSpPr>
        <p:spPr>
          <a:xfrm>
            <a:off x="5711531" y="2877366"/>
            <a:ext cx="544123" cy="3654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8575" tIns="28575" rIns="28575" bIns="28575" anchor="ctr">
            <a:spAutoFit/>
          </a:bodyPr>
          <a:lstStyle>
            <a:lvl1pPr defTabSz="54610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l" defTabSz="546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filter</a:t>
            </a:r>
          </a:p>
        </p:txBody>
      </p:sp>
      <p:sp>
        <p:nvSpPr>
          <p:cNvPr id="13" name="image"/>
          <p:cNvSpPr txBox="1"/>
          <p:nvPr/>
        </p:nvSpPr>
        <p:spPr>
          <a:xfrm>
            <a:off x="3810159" y="5374561"/>
            <a:ext cx="740331" cy="3654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8575" tIns="28575" rIns="28575" bIns="28575" anchor="ctr">
            <a:spAutoFit/>
          </a:bodyPr>
          <a:lstStyle>
            <a:lvl1pPr defTabSz="54610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l" defTabSz="546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image </a:t>
            </a:r>
          </a:p>
        </p:txBody>
      </p:sp>
      <p:sp>
        <p:nvSpPr>
          <p:cNvPr id="14" name="output"/>
          <p:cNvSpPr txBox="1"/>
          <p:nvPr/>
        </p:nvSpPr>
        <p:spPr>
          <a:xfrm>
            <a:off x="3928890" y="3448178"/>
            <a:ext cx="759823" cy="3654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8575" tIns="28575" rIns="28575" bIns="28575" anchor="ctr">
            <a:spAutoFit/>
          </a:bodyPr>
          <a:lstStyle>
            <a:lvl1pPr defTabSz="54610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l" defTabSz="546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output</a:t>
            </a:r>
          </a:p>
        </p:txBody>
      </p:sp>
      <p:pic>
        <p:nvPicPr>
          <p:cNvPr id="17" name="droppedImage.pdf" descr="dropped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1541" y="2948664"/>
            <a:ext cx="230029" cy="230029"/>
          </a:xfrm>
          <a:prstGeom prst="rect">
            <a:avLst/>
          </a:prstGeom>
          <a:ln w="12700">
            <a:miter lim="400000"/>
          </a:ln>
        </p:spPr>
      </p:pic>
      <p:pic>
        <p:nvPicPr>
          <p:cNvPr id="22" name="droppedImage.pdf" descr="droppedImage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8922" y="3835004"/>
            <a:ext cx="5319141" cy="727329"/>
          </a:xfrm>
          <a:prstGeom prst="rect">
            <a:avLst/>
          </a:prstGeom>
          <a:ln w="12700">
            <a:miter lim="400000"/>
          </a:ln>
        </p:spPr>
      </p:pic>
      <p:sp>
        <p:nvSpPr>
          <p:cNvPr id="25" name="(scaled) output"/>
          <p:cNvSpPr txBox="1"/>
          <p:nvPr/>
        </p:nvSpPr>
        <p:spPr>
          <a:xfrm>
            <a:off x="8481139" y="2218706"/>
            <a:ext cx="1150957" cy="4270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8575" tIns="28575" rIns="28575" bIns="28575" anchor="ctr">
            <a:spAutoFit/>
          </a:bodyPr>
          <a:lstStyle>
            <a:lvl1pPr defTabSz="54610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r" defTabSz="546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1-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output</a:t>
            </a:r>
          </a:p>
        </p:txBody>
      </p:sp>
      <p:pic>
        <p:nvPicPr>
          <p:cNvPr id="28" name="droppedImage.pdf" descr="droppedImage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437" y="2151481"/>
            <a:ext cx="2860358" cy="3681385"/>
          </a:xfrm>
          <a:prstGeom prst="rect">
            <a:avLst/>
          </a:prstGeom>
          <a:ln w="12700">
            <a:miter lim="400000"/>
          </a:ln>
        </p:spPr>
      </p:pic>
      <p:pic>
        <p:nvPicPr>
          <p:cNvPr id="29" name="droppedImage.pdf" descr="droppedImage.pd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99180" y="461754"/>
            <a:ext cx="2142975" cy="2738245"/>
          </a:xfrm>
          <a:prstGeom prst="rect">
            <a:avLst/>
          </a:prstGeom>
          <a:ln w="12700">
            <a:miter lim="400000"/>
          </a:ln>
        </p:spPr>
      </p:pic>
      <p:sp>
        <p:nvSpPr>
          <p:cNvPr id="34" name="What will the output look like?"/>
          <p:cNvSpPr txBox="1"/>
          <p:nvPr/>
        </p:nvSpPr>
        <p:spPr>
          <a:xfrm>
            <a:off x="8943936" y="4576312"/>
            <a:ext cx="2859578" cy="7963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8575" tIns="28575" rIns="28575" bIns="28575" anchor="ctr">
            <a:spAutoFit/>
          </a:bodyPr>
          <a:lstStyle>
            <a:lvl1pPr defTabSz="54610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ctr" defTabSz="546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Not robust to local intensity changes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5608681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CC – cross correlation </a:t>
            </a:r>
            <a:endParaRPr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B79ECB6-2562-46D8-830B-8DD047D80D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hape 667"/>
          <p:cNvSpPr txBox="1">
            <a:spLocks/>
          </p:cNvSpPr>
          <p:nvPr/>
        </p:nvSpPr>
        <p:spPr>
          <a:xfrm>
            <a:off x="506437" y="1325563"/>
            <a:ext cx="11179126" cy="5177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How do we detect the template      in he following image?</a:t>
            </a:r>
          </a:p>
        </p:txBody>
      </p:sp>
      <p:pic>
        <p:nvPicPr>
          <p:cNvPr id="5" name="droppedImage.pdf" descr="dropped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437" y="2151481"/>
            <a:ext cx="2860358" cy="3660458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droppedImage.pdf" descr="droppedImage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858" y="1469424"/>
            <a:ext cx="230029" cy="230029"/>
          </a:xfrm>
          <a:prstGeom prst="rect">
            <a:avLst/>
          </a:prstGeom>
          <a:ln w="12700">
            <a:miter lim="400000"/>
          </a:ln>
        </p:spPr>
      </p:pic>
      <p:pic>
        <p:nvPicPr>
          <p:cNvPr id="8" name="droppedImage.pdf" descr="droppedImage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159" y="3838983"/>
            <a:ext cx="4571682" cy="732866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Line"/>
          <p:cNvSpPr/>
          <p:nvPr/>
        </p:nvSpPr>
        <p:spPr>
          <a:xfrm flipV="1">
            <a:off x="5958236" y="3238702"/>
            <a:ext cx="137764" cy="530994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arrow"/>
          </a:ln>
        </p:spPr>
        <p:txBody>
          <a:bodyPr lIns="28575" tIns="28575" rIns="28575" bIns="28575" anchor="ctr"/>
          <a:lstStyle/>
          <a:p>
            <a:pPr marL="0" marR="0" lvl="0" indent="0" algn="l" defTabSz="3214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kumimoji="0" sz="844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11" name="Line"/>
          <p:cNvSpPr/>
          <p:nvPr/>
        </p:nvSpPr>
        <p:spPr>
          <a:xfrm flipH="1">
            <a:off x="3850467" y="4473953"/>
            <a:ext cx="3101875" cy="851602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arrow"/>
          </a:ln>
        </p:spPr>
        <p:txBody>
          <a:bodyPr lIns="28575" tIns="28575" rIns="28575" bIns="28575" anchor="ctr"/>
          <a:lstStyle/>
          <a:p>
            <a:pPr marL="0" marR="0" lvl="0" indent="0" algn="l" defTabSz="3214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kumimoji="0" sz="844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12" name="filter"/>
          <p:cNvSpPr txBox="1"/>
          <p:nvPr/>
        </p:nvSpPr>
        <p:spPr>
          <a:xfrm>
            <a:off x="5551877" y="2877366"/>
            <a:ext cx="544123" cy="3654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8575" tIns="28575" rIns="28575" bIns="28575" anchor="ctr">
            <a:spAutoFit/>
          </a:bodyPr>
          <a:lstStyle>
            <a:lvl1pPr defTabSz="54610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l" defTabSz="546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filter</a:t>
            </a:r>
          </a:p>
        </p:txBody>
      </p:sp>
      <p:sp>
        <p:nvSpPr>
          <p:cNvPr id="13" name="image"/>
          <p:cNvSpPr txBox="1"/>
          <p:nvPr/>
        </p:nvSpPr>
        <p:spPr>
          <a:xfrm>
            <a:off x="3810159" y="5374561"/>
            <a:ext cx="740331" cy="3654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8575" tIns="28575" rIns="28575" bIns="28575" anchor="ctr">
            <a:spAutoFit/>
          </a:bodyPr>
          <a:lstStyle>
            <a:lvl1pPr defTabSz="54610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l" defTabSz="546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image </a:t>
            </a:r>
          </a:p>
        </p:txBody>
      </p:sp>
      <p:sp>
        <p:nvSpPr>
          <p:cNvPr id="14" name="output"/>
          <p:cNvSpPr txBox="1"/>
          <p:nvPr/>
        </p:nvSpPr>
        <p:spPr>
          <a:xfrm>
            <a:off x="3928890" y="3448178"/>
            <a:ext cx="759823" cy="3654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8575" tIns="28575" rIns="28575" bIns="28575" anchor="ctr">
            <a:spAutoFit/>
          </a:bodyPr>
          <a:lstStyle>
            <a:lvl1pPr defTabSz="54610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l" defTabSz="546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output</a:t>
            </a:r>
          </a:p>
        </p:txBody>
      </p:sp>
      <p:sp>
        <p:nvSpPr>
          <p:cNvPr id="15" name="What will the output look like?"/>
          <p:cNvSpPr txBox="1"/>
          <p:nvPr/>
        </p:nvSpPr>
        <p:spPr>
          <a:xfrm>
            <a:off x="9651364" y="3320712"/>
            <a:ext cx="1443691" cy="1165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8575" tIns="28575" rIns="28575" bIns="28575" anchor="ctr">
            <a:spAutoFit/>
          </a:bodyPr>
          <a:lstStyle>
            <a:lvl1pPr defTabSz="54610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ctr" defTabSz="546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What will the output look like? </a:t>
            </a:r>
          </a:p>
        </p:txBody>
      </p:sp>
      <p:pic>
        <p:nvPicPr>
          <p:cNvPr id="17" name="droppedImage.pdf" descr="droppedImage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1887" y="2948664"/>
            <a:ext cx="230029" cy="230029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82772973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6" name="Table"/>
          <p:cNvGraphicFramePr/>
          <p:nvPr/>
        </p:nvGraphicFramePr>
        <p:xfrm>
          <a:off x="3838574" y="1743074"/>
          <a:ext cx="2864640" cy="2828930"/>
        </p:xfrm>
        <a:graphic>
          <a:graphicData uri="http://schemas.openxmlformats.org/drawingml/2006/table">
            <a:tbl>
              <a:tblPr/>
              <a:tblGrid>
                <a:gridCol w="2864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47" name="Table"/>
          <p:cNvGraphicFramePr/>
          <p:nvPr/>
        </p:nvGraphicFramePr>
        <p:xfrm>
          <a:off x="7289006" y="1728787"/>
          <a:ext cx="2857500" cy="2857500"/>
        </p:xfrm>
        <a:graphic>
          <a:graphicData uri="http://schemas.openxmlformats.org/drawingml/2006/table">
            <a:tbl>
              <a:tblPr/>
              <a:tblGrid>
                <a:gridCol w="285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 dirty="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endParaRPr sz="1300" dirty="0"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148" name="Rectangle"/>
          <p:cNvSpPr/>
          <p:nvPr/>
        </p:nvSpPr>
        <p:spPr>
          <a:xfrm>
            <a:off x="3831431" y="1743075"/>
            <a:ext cx="850107" cy="842963"/>
          </a:xfrm>
          <a:prstGeom prst="rect">
            <a:avLst/>
          </a:prstGeom>
          <a:ln w="50800">
            <a:solidFill>
              <a:srgbClr val="0433FF"/>
            </a:solidFill>
            <a:miter lim="400000"/>
          </a:ln>
        </p:spPr>
        <p:txBody>
          <a:bodyPr lIns="210" tIns="210" rIns="210" bIns="210" anchor="ctr"/>
          <a:lstStyle/>
          <a:p>
            <a:pPr>
              <a:defRPr sz="122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latin typeface="+mj-lt"/>
            </a:endParaRPr>
          </a:p>
        </p:txBody>
      </p:sp>
      <p:sp>
        <p:nvSpPr>
          <p:cNvPr id="149" name="Rectangle"/>
          <p:cNvSpPr/>
          <p:nvPr/>
        </p:nvSpPr>
        <p:spPr>
          <a:xfrm>
            <a:off x="7581901" y="2014537"/>
            <a:ext cx="264319" cy="278607"/>
          </a:xfrm>
          <a:prstGeom prst="rect">
            <a:avLst/>
          </a:prstGeom>
          <a:ln w="50800">
            <a:solidFill>
              <a:srgbClr val="0433FF"/>
            </a:solidFill>
            <a:miter lim="400000"/>
          </a:ln>
        </p:spPr>
        <p:txBody>
          <a:bodyPr lIns="210" tIns="210" rIns="210" bIns="210" anchor="ctr"/>
          <a:lstStyle/>
          <a:p>
            <a:pPr>
              <a:defRPr sz="122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latin typeface="+mj-lt"/>
            </a:endParaRPr>
          </a:p>
        </p:txBody>
      </p:sp>
      <p:graphicFrame>
        <p:nvGraphicFramePr>
          <p:cNvPr id="151" name="Table"/>
          <p:cNvGraphicFramePr/>
          <p:nvPr/>
        </p:nvGraphicFramePr>
        <p:xfrm>
          <a:off x="2295524" y="2607469"/>
          <a:ext cx="857250" cy="857250"/>
        </p:xfrm>
        <a:graphic>
          <a:graphicData uri="http://schemas.openxmlformats.org/drawingml/2006/table">
            <a:tbl>
              <a:tblPr/>
              <a:tblGrid>
                <a:gridCol w="285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52" name="droppedImage.pdf" descr="droppedImage.pdf"/>
          <p:cNvPicPr>
            <a:picLocks noChangeAspect="1"/>
          </p:cNvPicPr>
          <p:nvPr/>
        </p:nvPicPr>
        <p:blipFill>
          <a:blip r:embed="rId2"/>
          <a:srcRect l="58947" t="27544" b="19161"/>
          <a:stretch>
            <a:fillRect/>
          </a:stretch>
        </p:blipFill>
        <p:spPr>
          <a:xfrm>
            <a:off x="1916906" y="2714626"/>
            <a:ext cx="278607" cy="635794"/>
          </a:xfrm>
          <a:prstGeom prst="rect">
            <a:avLst/>
          </a:prstGeom>
          <a:ln w="12700">
            <a:miter lim="400000"/>
          </a:ln>
        </p:spPr>
      </p:pic>
      <p:sp>
        <p:nvSpPr>
          <p:cNvPr id="156" name="filter"/>
          <p:cNvSpPr/>
          <p:nvPr/>
        </p:nvSpPr>
        <p:spPr>
          <a:xfrm>
            <a:off x="2307405" y="2336600"/>
            <a:ext cx="572825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en-US" dirty="0">
                <a:latin typeface="+mj-lt"/>
              </a:rPr>
              <a:t>kernel</a:t>
            </a:r>
            <a:endParaRPr dirty="0">
              <a:latin typeface="+mj-lt"/>
            </a:endParaRPr>
          </a:p>
        </p:txBody>
      </p:sp>
      <p:sp>
        <p:nvSpPr>
          <p:cNvPr id="157" name="image"/>
          <p:cNvSpPr/>
          <p:nvPr/>
        </p:nvSpPr>
        <p:spPr>
          <a:xfrm>
            <a:off x="3840389" y="1418627"/>
            <a:ext cx="564618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dirty="0">
                <a:latin typeface="+mj-lt"/>
              </a:rPr>
              <a:t>image</a:t>
            </a:r>
          </a:p>
        </p:txBody>
      </p:sp>
      <p:sp>
        <p:nvSpPr>
          <p:cNvPr id="158" name="output"/>
          <p:cNvSpPr/>
          <p:nvPr/>
        </p:nvSpPr>
        <p:spPr>
          <a:xfrm>
            <a:off x="7298005" y="1418627"/>
            <a:ext cx="632007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10" tIns="210" rIns="210" bIns="210" anchor="ctr">
            <a:spAutoFit/>
          </a:bodyPr>
          <a:lstStyle>
            <a:lvl1pPr algn="l"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>
                <a:latin typeface="+mj-lt"/>
              </a:rPr>
              <a:t>output</a:t>
            </a:r>
          </a:p>
        </p:txBody>
      </p:sp>
      <p:sp>
        <p:nvSpPr>
          <p:cNvPr id="20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Run the filter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37819628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Image representation</a:t>
            </a:r>
          </a:p>
          <a:p>
            <a:r>
              <a:rPr lang="en-US" dirty="0"/>
              <a:t>Pixel-wise operations</a:t>
            </a:r>
          </a:p>
          <a:p>
            <a:r>
              <a:rPr lang="en-US" dirty="0"/>
              <a:t>Histogram equalization</a:t>
            </a:r>
          </a:p>
          <a:p>
            <a:r>
              <a:rPr lang="en-US" dirty="0"/>
              <a:t>Template matching</a:t>
            </a:r>
          </a:p>
          <a:p>
            <a:r>
              <a:rPr lang="en-US" dirty="0"/>
              <a:t>Morphology operators</a:t>
            </a:r>
          </a:p>
          <a:p>
            <a:r>
              <a:rPr lang="en-US" dirty="0"/>
              <a:t>Connected components</a:t>
            </a:r>
          </a:p>
          <a:p>
            <a:r>
              <a:rPr lang="en-US" dirty="0"/>
              <a:t>Color space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522278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6" name="Table"/>
          <p:cNvGraphicFramePr/>
          <p:nvPr/>
        </p:nvGraphicFramePr>
        <p:xfrm>
          <a:off x="3838574" y="1743074"/>
          <a:ext cx="2864640" cy="2828930"/>
        </p:xfrm>
        <a:graphic>
          <a:graphicData uri="http://schemas.openxmlformats.org/drawingml/2006/table">
            <a:tbl>
              <a:tblPr/>
              <a:tblGrid>
                <a:gridCol w="2864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47" name="Table"/>
          <p:cNvGraphicFramePr/>
          <p:nvPr/>
        </p:nvGraphicFramePr>
        <p:xfrm>
          <a:off x="7289006" y="1728787"/>
          <a:ext cx="2857500" cy="2857500"/>
        </p:xfrm>
        <a:graphic>
          <a:graphicData uri="http://schemas.openxmlformats.org/drawingml/2006/table">
            <a:tbl>
              <a:tblPr/>
              <a:tblGrid>
                <a:gridCol w="285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148" name="Rectangle"/>
          <p:cNvSpPr/>
          <p:nvPr/>
        </p:nvSpPr>
        <p:spPr>
          <a:xfrm>
            <a:off x="3831431" y="1743075"/>
            <a:ext cx="850107" cy="842963"/>
          </a:xfrm>
          <a:prstGeom prst="rect">
            <a:avLst/>
          </a:prstGeom>
          <a:ln w="50800">
            <a:solidFill>
              <a:srgbClr val="0433FF"/>
            </a:solidFill>
            <a:miter lim="400000"/>
          </a:ln>
        </p:spPr>
        <p:txBody>
          <a:bodyPr lIns="210" tIns="210" rIns="210" bIns="210" anchor="ctr"/>
          <a:lstStyle/>
          <a:p>
            <a:pPr>
              <a:defRPr sz="122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latin typeface="+mj-lt"/>
            </a:endParaRPr>
          </a:p>
        </p:txBody>
      </p:sp>
      <p:sp>
        <p:nvSpPr>
          <p:cNvPr id="149" name="Rectangle"/>
          <p:cNvSpPr/>
          <p:nvPr/>
        </p:nvSpPr>
        <p:spPr>
          <a:xfrm>
            <a:off x="7581901" y="2014537"/>
            <a:ext cx="264319" cy="278607"/>
          </a:xfrm>
          <a:prstGeom prst="rect">
            <a:avLst/>
          </a:prstGeom>
          <a:ln w="50800">
            <a:solidFill>
              <a:srgbClr val="0433FF"/>
            </a:solidFill>
            <a:miter lim="400000"/>
          </a:ln>
        </p:spPr>
        <p:txBody>
          <a:bodyPr lIns="210" tIns="210" rIns="210" bIns="210" anchor="ctr"/>
          <a:lstStyle/>
          <a:p>
            <a:pPr>
              <a:defRPr sz="122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latin typeface="+mj-lt"/>
            </a:endParaRPr>
          </a:p>
        </p:txBody>
      </p:sp>
      <p:graphicFrame>
        <p:nvGraphicFramePr>
          <p:cNvPr id="151" name="Table"/>
          <p:cNvGraphicFramePr/>
          <p:nvPr/>
        </p:nvGraphicFramePr>
        <p:xfrm>
          <a:off x="2295524" y="2607469"/>
          <a:ext cx="857250" cy="857250"/>
        </p:xfrm>
        <a:graphic>
          <a:graphicData uri="http://schemas.openxmlformats.org/drawingml/2006/table">
            <a:tbl>
              <a:tblPr/>
              <a:tblGrid>
                <a:gridCol w="285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52" name="droppedImage.pdf" descr="droppedImage.pdf"/>
          <p:cNvPicPr>
            <a:picLocks noChangeAspect="1"/>
          </p:cNvPicPr>
          <p:nvPr/>
        </p:nvPicPr>
        <p:blipFill>
          <a:blip r:embed="rId2"/>
          <a:srcRect l="58947" t="27544" b="19161"/>
          <a:stretch>
            <a:fillRect/>
          </a:stretch>
        </p:blipFill>
        <p:spPr>
          <a:xfrm>
            <a:off x="1916906" y="2714626"/>
            <a:ext cx="278607" cy="635794"/>
          </a:xfrm>
          <a:prstGeom prst="rect">
            <a:avLst/>
          </a:prstGeom>
          <a:ln w="12700">
            <a:miter lim="400000"/>
          </a:ln>
        </p:spPr>
      </p:pic>
      <p:sp>
        <p:nvSpPr>
          <p:cNvPr id="157" name="image"/>
          <p:cNvSpPr/>
          <p:nvPr/>
        </p:nvSpPr>
        <p:spPr>
          <a:xfrm>
            <a:off x="3840389" y="1418626"/>
            <a:ext cx="564618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>
                <a:latin typeface="+mj-lt"/>
              </a:rPr>
              <a:t>image</a:t>
            </a:r>
          </a:p>
        </p:txBody>
      </p:sp>
      <p:sp>
        <p:nvSpPr>
          <p:cNvPr id="158" name="output"/>
          <p:cNvSpPr/>
          <p:nvPr/>
        </p:nvSpPr>
        <p:spPr>
          <a:xfrm>
            <a:off x="7298005" y="1418626"/>
            <a:ext cx="632007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10" tIns="210" rIns="210" bIns="210" anchor="ctr">
            <a:spAutoFit/>
          </a:bodyPr>
          <a:lstStyle>
            <a:lvl1pPr algn="l"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>
                <a:latin typeface="+mj-lt"/>
              </a:rPr>
              <a:t>output</a:t>
            </a:r>
          </a:p>
        </p:txBody>
      </p:sp>
      <p:sp>
        <p:nvSpPr>
          <p:cNvPr id="18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Run the filter</a:t>
            </a:r>
            <a:endParaRPr dirty="0"/>
          </a:p>
        </p:txBody>
      </p:sp>
      <p:sp>
        <p:nvSpPr>
          <p:cNvPr id="19" name="filter"/>
          <p:cNvSpPr/>
          <p:nvPr/>
        </p:nvSpPr>
        <p:spPr>
          <a:xfrm>
            <a:off x="2307405" y="2336600"/>
            <a:ext cx="572825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en-US" dirty="0">
                <a:latin typeface="+mj-lt"/>
              </a:rPr>
              <a:t>kernel</a:t>
            </a:r>
            <a:endParaRPr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38478165"/>
      </p:ext>
    </p:extLst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3" name="Table"/>
          <p:cNvGraphicFramePr/>
          <p:nvPr/>
        </p:nvGraphicFramePr>
        <p:xfrm>
          <a:off x="3838574" y="1743074"/>
          <a:ext cx="2864640" cy="2828930"/>
        </p:xfrm>
        <a:graphic>
          <a:graphicData uri="http://schemas.openxmlformats.org/drawingml/2006/table">
            <a:tbl>
              <a:tblPr/>
              <a:tblGrid>
                <a:gridCol w="2864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64" name="Table"/>
          <p:cNvGraphicFramePr/>
          <p:nvPr/>
        </p:nvGraphicFramePr>
        <p:xfrm>
          <a:off x="7289006" y="1738118"/>
          <a:ext cx="2857500" cy="2857500"/>
        </p:xfrm>
        <a:graphic>
          <a:graphicData uri="http://schemas.openxmlformats.org/drawingml/2006/table">
            <a:tbl>
              <a:tblPr/>
              <a:tblGrid>
                <a:gridCol w="285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 dirty="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165" name="Rectangle"/>
          <p:cNvSpPr/>
          <p:nvPr/>
        </p:nvSpPr>
        <p:spPr>
          <a:xfrm>
            <a:off x="4117181" y="1743075"/>
            <a:ext cx="850107" cy="842963"/>
          </a:xfrm>
          <a:prstGeom prst="rect">
            <a:avLst/>
          </a:prstGeom>
          <a:ln w="50800">
            <a:solidFill>
              <a:srgbClr val="0433FF"/>
            </a:solidFill>
            <a:miter lim="400000"/>
          </a:ln>
        </p:spPr>
        <p:txBody>
          <a:bodyPr lIns="210" tIns="210" rIns="210" bIns="210" anchor="ctr"/>
          <a:lstStyle/>
          <a:p>
            <a:pPr>
              <a:defRPr sz="122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latin typeface="+mj-lt"/>
            </a:endParaRPr>
          </a:p>
        </p:txBody>
      </p:sp>
      <p:sp>
        <p:nvSpPr>
          <p:cNvPr id="166" name="Rectangle"/>
          <p:cNvSpPr/>
          <p:nvPr/>
        </p:nvSpPr>
        <p:spPr>
          <a:xfrm>
            <a:off x="7867651" y="2014537"/>
            <a:ext cx="264319" cy="278607"/>
          </a:xfrm>
          <a:prstGeom prst="rect">
            <a:avLst/>
          </a:prstGeom>
          <a:ln w="50800">
            <a:solidFill>
              <a:srgbClr val="0433FF"/>
            </a:solidFill>
            <a:miter lim="400000"/>
          </a:ln>
        </p:spPr>
        <p:txBody>
          <a:bodyPr lIns="210" tIns="210" rIns="210" bIns="210" anchor="ctr"/>
          <a:lstStyle/>
          <a:p>
            <a:pPr>
              <a:defRPr sz="122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latin typeface="+mj-lt"/>
            </a:endParaRPr>
          </a:p>
        </p:txBody>
      </p:sp>
      <p:graphicFrame>
        <p:nvGraphicFramePr>
          <p:cNvPr id="168" name="Table"/>
          <p:cNvGraphicFramePr/>
          <p:nvPr/>
        </p:nvGraphicFramePr>
        <p:xfrm>
          <a:off x="2295524" y="2607469"/>
          <a:ext cx="857250" cy="857250"/>
        </p:xfrm>
        <a:graphic>
          <a:graphicData uri="http://schemas.openxmlformats.org/drawingml/2006/table">
            <a:tbl>
              <a:tblPr/>
              <a:tblGrid>
                <a:gridCol w="285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69" name="droppedImage.pdf" descr="droppedImage.pdf"/>
          <p:cNvPicPr>
            <a:picLocks noChangeAspect="1"/>
          </p:cNvPicPr>
          <p:nvPr/>
        </p:nvPicPr>
        <p:blipFill>
          <a:blip r:embed="rId2"/>
          <a:srcRect l="58947" t="27544" b="19161"/>
          <a:stretch>
            <a:fillRect/>
          </a:stretch>
        </p:blipFill>
        <p:spPr>
          <a:xfrm>
            <a:off x="1916906" y="2714626"/>
            <a:ext cx="278607" cy="635794"/>
          </a:xfrm>
          <a:prstGeom prst="rect">
            <a:avLst/>
          </a:prstGeom>
          <a:ln w="12700">
            <a:miter lim="400000"/>
          </a:ln>
        </p:spPr>
      </p:pic>
      <p:sp>
        <p:nvSpPr>
          <p:cNvPr id="174" name="image"/>
          <p:cNvSpPr/>
          <p:nvPr/>
        </p:nvSpPr>
        <p:spPr>
          <a:xfrm>
            <a:off x="3840389" y="1418626"/>
            <a:ext cx="564618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dirty="0">
                <a:latin typeface="+mj-lt"/>
              </a:rPr>
              <a:t>image</a:t>
            </a:r>
          </a:p>
        </p:txBody>
      </p:sp>
      <p:sp>
        <p:nvSpPr>
          <p:cNvPr id="175" name="output"/>
          <p:cNvSpPr/>
          <p:nvPr/>
        </p:nvSpPr>
        <p:spPr>
          <a:xfrm>
            <a:off x="7298005" y="1418626"/>
            <a:ext cx="632007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10" tIns="210" rIns="210" bIns="210" anchor="ctr">
            <a:spAutoFit/>
          </a:bodyPr>
          <a:lstStyle>
            <a:lvl1pPr algn="l"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>
                <a:latin typeface="+mj-lt"/>
              </a:rPr>
              <a:t>output</a:t>
            </a:r>
          </a:p>
        </p:txBody>
      </p:sp>
      <p:sp>
        <p:nvSpPr>
          <p:cNvPr id="18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Run the filter</a:t>
            </a:r>
            <a:endParaRPr dirty="0"/>
          </a:p>
        </p:txBody>
      </p:sp>
      <p:sp>
        <p:nvSpPr>
          <p:cNvPr id="19" name="filter"/>
          <p:cNvSpPr/>
          <p:nvPr/>
        </p:nvSpPr>
        <p:spPr>
          <a:xfrm>
            <a:off x="2307405" y="2336600"/>
            <a:ext cx="572825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en-US" dirty="0">
                <a:latin typeface="+mj-lt"/>
              </a:rPr>
              <a:t>kernel</a:t>
            </a:r>
            <a:endParaRPr dirty="0">
              <a:latin typeface="+mj-lt"/>
            </a:endParaRPr>
          </a:p>
        </p:txBody>
      </p:sp>
      <p:cxnSp>
        <p:nvCxnSpPr>
          <p:cNvPr id="20" name="Straight Arrow Connector 19"/>
          <p:cNvCxnSpPr>
            <a:endCxn id="165" idx="3"/>
          </p:cNvCxnSpPr>
          <p:nvPr/>
        </p:nvCxnSpPr>
        <p:spPr>
          <a:xfrm flipH="1" flipV="1">
            <a:off x="4967288" y="2164557"/>
            <a:ext cx="5627756" cy="1185864"/>
          </a:xfrm>
          <a:prstGeom prst="straightConnector1">
            <a:avLst/>
          </a:prstGeom>
          <a:ln w="38100">
            <a:solidFill>
              <a:srgbClr val="0433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endCxn id="166" idx="3"/>
          </p:cNvCxnSpPr>
          <p:nvPr/>
        </p:nvCxnSpPr>
        <p:spPr>
          <a:xfrm flipH="1" flipV="1">
            <a:off x="8131970" y="2153841"/>
            <a:ext cx="2463074" cy="1196579"/>
          </a:xfrm>
          <a:prstGeom prst="straightConnector1">
            <a:avLst/>
          </a:prstGeom>
          <a:ln w="38100">
            <a:solidFill>
              <a:srgbClr val="0433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image"/>
          <p:cNvSpPr/>
          <p:nvPr/>
        </p:nvSpPr>
        <p:spPr>
          <a:xfrm>
            <a:off x="10190991" y="3207035"/>
            <a:ext cx="1596957" cy="30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10" tIns="210" rIns="210" bIns="210" anchor="ctr">
            <a:spAutoFit/>
          </a:bodyPr>
          <a:lstStyle>
            <a:lvl1pPr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algn="ctr"/>
            <a:r>
              <a:rPr lang="en-US" sz="2000" dirty="0">
                <a:latin typeface="+mj-lt"/>
              </a:rPr>
              <a:t>shift</a:t>
            </a:r>
            <a:endParaRPr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05496424"/>
      </p:ext>
    </p:extLst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0" name="Table"/>
          <p:cNvGraphicFramePr/>
          <p:nvPr/>
        </p:nvGraphicFramePr>
        <p:xfrm>
          <a:off x="3838574" y="1743074"/>
          <a:ext cx="2864640" cy="2828930"/>
        </p:xfrm>
        <a:graphic>
          <a:graphicData uri="http://schemas.openxmlformats.org/drawingml/2006/table">
            <a:tbl>
              <a:tblPr/>
              <a:tblGrid>
                <a:gridCol w="2864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81" name="Table"/>
          <p:cNvGraphicFramePr/>
          <p:nvPr/>
        </p:nvGraphicFramePr>
        <p:xfrm>
          <a:off x="7289006" y="1728787"/>
          <a:ext cx="2857500" cy="2857500"/>
        </p:xfrm>
        <a:graphic>
          <a:graphicData uri="http://schemas.openxmlformats.org/drawingml/2006/table">
            <a:tbl>
              <a:tblPr/>
              <a:tblGrid>
                <a:gridCol w="285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182" name="Rectangle"/>
          <p:cNvSpPr/>
          <p:nvPr/>
        </p:nvSpPr>
        <p:spPr>
          <a:xfrm>
            <a:off x="4117181" y="1743075"/>
            <a:ext cx="850107" cy="842963"/>
          </a:xfrm>
          <a:prstGeom prst="rect">
            <a:avLst/>
          </a:prstGeom>
          <a:ln w="50800">
            <a:solidFill>
              <a:srgbClr val="0433FF"/>
            </a:solidFill>
            <a:miter lim="400000"/>
          </a:ln>
        </p:spPr>
        <p:txBody>
          <a:bodyPr lIns="210" tIns="210" rIns="210" bIns="210" anchor="ctr"/>
          <a:lstStyle/>
          <a:p>
            <a:pPr>
              <a:defRPr sz="122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latin typeface="+mj-lt"/>
            </a:endParaRPr>
          </a:p>
        </p:txBody>
      </p:sp>
      <p:sp>
        <p:nvSpPr>
          <p:cNvPr id="183" name="Rectangle"/>
          <p:cNvSpPr/>
          <p:nvPr/>
        </p:nvSpPr>
        <p:spPr>
          <a:xfrm>
            <a:off x="7867651" y="2014537"/>
            <a:ext cx="264319" cy="278607"/>
          </a:xfrm>
          <a:prstGeom prst="rect">
            <a:avLst/>
          </a:prstGeom>
          <a:ln w="50800">
            <a:solidFill>
              <a:srgbClr val="0433FF"/>
            </a:solidFill>
            <a:miter lim="400000"/>
          </a:ln>
        </p:spPr>
        <p:txBody>
          <a:bodyPr lIns="210" tIns="210" rIns="210" bIns="210" anchor="ctr"/>
          <a:lstStyle/>
          <a:p>
            <a:pPr>
              <a:defRPr sz="122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latin typeface="+mj-lt"/>
            </a:endParaRPr>
          </a:p>
        </p:txBody>
      </p:sp>
      <p:graphicFrame>
        <p:nvGraphicFramePr>
          <p:cNvPr id="185" name="Table"/>
          <p:cNvGraphicFramePr/>
          <p:nvPr/>
        </p:nvGraphicFramePr>
        <p:xfrm>
          <a:off x="2295524" y="2607469"/>
          <a:ext cx="857250" cy="857250"/>
        </p:xfrm>
        <a:graphic>
          <a:graphicData uri="http://schemas.openxmlformats.org/drawingml/2006/table">
            <a:tbl>
              <a:tblPr/>
              <a:tblGrid>
                <a:gridCol w="285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86" name="droppedImage.pdf" descr="droppedImage.pdf"/>
          <p:cNvPicPr>
            <a:picLocks noChangeAspect="1"/>
          </p:cNvPicPr>
          <p:nvPr/>
        </p:nvPicPr>
        <p:blipFill>
          <a:blip r:embed="rId2"/>
          <a:srcRect l="58947" t="27544" b="19161"/>
          <a:stretch>
            <a:fillRect/>
          </a:stretch>
        </p:blipFill>
        <p:spPr>
          <a:xfrm>
            <a:off x="1916906" y="2714626"/>
            <a:ext cx="278607" cy="635794"/>
          </a:xfrm>
          <a:prstGeom prst="rect">
            <a:avLst/>
          </a:prstGeom>
          <a:ln w="12700">
            <a:miter lim="400000"/>
          </a:ln>
        </p:spPr>
      </p:pic>
      <p:sp>
        <p:nvSpPr>
          <p:cNvPr id="191" name="image"/>
          <p:cNvSpPr/>
          <p:nvPr/>
        </p:nvSpPr>
        <p:spPr>
          <a:xfrm>
            <a:off x="3840389" y="1418626"/>
            <a:ext cx="564618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>
                <a:latin typeface="+mj-lt"/>
              </a:rPr>
              <a:t>image</a:t>
            </a:r>
          </a:p>
        </p:txBody>
      </p:sp>
      <p:sp>
        <p:nvSpPr>
          <p:cNvPr id="192" name="output"/>
          <p:cNvSpPr/>
          <p:nvPr/>
        </p:nvSpPr>
        <p:spPr>
          <a:xfrm>
            <a:off x="7298005" y="1418626"/>
            <a:ext cx="632007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10" tIns="210" rIns="210" bIns="210" anchor="ctr">
            <a:spAutoFit/>
          </a:bodyPr>
          <a:lstStyle>
            <a:lvl1pPr algn="l"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>
                <a:latin typeface="+mj-lt"/>
              </a:rPr>
              <a:t>output</a:t>
            </a:r>
          </a:p>
        </p:txBody>
      </p:sp>
      <p:sp>
        <p:nvSpPr>
          <p:cNvPr id="18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Run the filter</a:t>
            </a:r>
            <a:endParaRPr dirty="0"/>
          </a:p>
        </p:txBody>
      </p:sp>
      <p:sp>
        <p:nvSpPr>
          <p:cNvPr id="19" name="filter"/>
          <p:cNvSpPr/>
          <p:nvPr/>
        </p:nvSpPr>
        <p:spPr>
          <a:xfrm>
            <a:off x="2307405" y="2336600"/>
            <a:ext cx="572825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en-US" dirty="0">
                <a:latin typeface="+mj-lt"/>
              </a:rPr>
              <a:t>kernel</a:t>
            </a:r>
            <a:endParaRPr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14592805"/>
      </p:ext>
    </p:extLst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4" name="Table"/>
          <p:cNvGraphicFramePr/>
          <p:nvPr/>
        </p:nvGraphicFramePr>
        <p:xfrm>
          <a:off x="3838574" y="1743074"/>
          <a:ext cx="2864640" cy="2828930"/>
        </p:xfrm>
        <a:graphic>
          <a:graphicData uri="http://schemas.openxmlformats.org/drawingml/2006/table">
            <a:tbl>
              <a:tblPr/>
              <a:tblGrid>
                <a:gridCol w="2864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215" name="Table"/>
          <p:cNvGraphicFramePr/>
          <p:nvPr/>
        </p:nvGraphicFramePr>
        <p:xfrm>
          <a:off x="7289006" y="1728787"/>
          <a:ext cx="2857500" cy="2857500"/>
        </p:xfrm>
        <a:graphic>
          <a:graphicData uri="http://schemas.openxmlformats.org/drawingml/2006/table">
            <a:tbl>
              <a:tblPr/>
              <a:tblGrid>
                <a:gridCol w="285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20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216" name="Rectangle"/>
          <p:cNvSpPr/>
          <p:nvPr/>
        </p:nvSpPr>
        <p:spPr>
          <a:xfrm>
            <a:off x="4402931" y="1743075"/>
            <a:ext cx="850107" cy="842963"/>
          </a:xfrm>
          <a:prstGeom prst="rect">
            <a:avLst/>
          </a:prstGeom>
          <a:ln w="50800">
            <a:solidFill>
              <a:srgbClr val="0433FF"/>
            </a:solidFill>
            <a:miter lim="400000"/>
          </a:ln>
        </p:spPr>
        <p:txBody>
          <a:bodyPr lIns="210" tIns="210" rIns="210" bIns="210" anchor="ctr"/>
          <a:lstStyle/>
          <a:p>
            <a:pPr>
              <a:defRPr sz="122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latin typeface="+mj-lt"/>
            </a:endParaRPr>
          </a:p>
        </p:txBody>
      </p:sp>
      <p:sp>
        <p:nvSpPr>
          <p:cNvPr id="217" name="Rectangle"/>
          <p:cNvSpPr/>
          <p:nvPr/>
        </p:nvSpPr>
        <p:spPr>
          <a:xfrm>
            <a:off x="8153401" y="2014537"/>
            <a:ext cx="264319" cy="278607"/>
          </a:xfrm>
          <a:prstGeom prst="rect">
            <a:avLst/>
          </a:prstGeom>
          <a:ln w="50800">
            <a:solidFill>
              <a:srgbClr val="0433FF"/>
            </a:solidFill>
            <a:miter lim="400000"/>
          </a:ln>
        </p:spPr>
        <p:txBody>
          <a:bodyPr lIns="210" tIns="210" rIns="210" bIns="210" anchor="ctr"/>
          <a:lstStyle/>
          <a:p>
            <a:pPr>
              <a:defRPr sz="122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latin typeface="+mj-lt"/>
            </a:endParaRPr>
          </a:p>
        </p:txBody>
      </p:sp>
      <p:graphicFrame>
        <p:nvGraphicFramePr>
          <p:cNvPr id="219" name="Table"/>
          <p:cNvGraphicFramePr/>
          <p:nvPr/>
        </p:nvGraphicFramePr>
        <p:xfrm>
          <a:off x="2295524" y="2607469"/>
          <a:ext cx="857250" cy="857250"/>
        </p:xfrm>
        <a:graphic>
          <a:graphicData uri="http://schemas.openxmlformats.org/drawingml/2006/table">
            <a:tbl>
              <a:tblPr/>
              <a:tblGrid>
                <a:gridCol w="285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220" name="droppedImage.pdf" descr="droppedImage.pdf"/>
          <p:cNvPicPr>
            <a:picLocks noChangeAspect="1"/>
          </p:cNvPicPr>
          <p:nvPr/>
        </p:nvPicPr>
        <p:blipFill>
          <a:blip r:embed="rId2"/>
          <a:srcRect l="58947" t="27544" b="19161"/>
          <a:stretch>
            <a:fillRect/>
          </a:stretch>
        </p:blipFill>
        <p:spPr>
          <a:xfrm>
            <a:off x="1916906" y="2714626"/>
            <a:ext cx="278607" cy="635794"/>
          </a:xfrm>
          <a:prstGeom prst="rect">
            <a:avLst/>
          </a:prstGeom>
          <a:ln w="12700">
            <a:miter lim="400000"/>
          </a:ln>
        </p:spPr>
      </p:pic>
      <p:sp>
        <p:nvSpPr>
          <p:cNvPr id="225" name="image"/>
          <p:cNvSpPr/>
          <p:nvPr/>
        </p:nvSpPr>
        <p:spPr>
          <a:xfrm>
            <a:off x="3840389" y="1418626"/>
            <a:ext cx="564618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>
                <a:latin typeface="+mj-lt"/>
              </a:rPr>
              <a:t>image</a:t>
            </a:r>
          </a:p>
        </p:txBody>
      </p:sp>
      <p:sp>
        <p:nvSpPr>
          <p:cNvPr id="226" name="output"/>
          <p:cNvSpPr/>
          <p:nvPr/>
        </p:nvSpPr>
        <p:spPr>
          <a:xfrm>
            <a:off x="7298005" y="1418626"/>
            <a:ext cx="632007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10" tIns="210" rIns="210" bIns="210" anchor="ctr">
            <a:spAutoFit/>
          </a:bodyPr>
          <a:lstStyle>
            <a:lvl1pPr algn="l"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>
                <a:latin typeface="+mj-lt"/>
              </a:rPr>
              <a:t>output</a:t>
            </a:r>
          </a:p>
        </p:txBody>
      </p:sp>
      <p:sp>
        <p:nvSpPr>
          <p:cNvPr id="18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Run the filter</a:t>
            </a:r>
            <a:endParaRPr dirty="0"/>
          </a:p>
        </p:txBody>
      </p:sp>
      <p:sp>
        <p:nvSpPr>
          <p:cNvPr id="19" name="filter"/>
          <p:cNvSpPr/>
          <p:nvPr/>
        </p:nvSpPr>
        <p:spPr>
          <a:xfrm>
            <a:off x="2307405" y="2336600"/>
            <a:ext cx="572825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en-US" dirty="0">
                <a:latin typeface="+mj-lt"/>
              </a:rPr>
              <a:t>kernel</a:t>
            </a:r>
            <a:endParaRPr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92641963"/>
      </p:ext>
    </p:extLst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8" name="Table"/>
          <p:cNvGraphicFramePr/>
          <p:nvPr/>
        </p:nvGraphicFramePr>
        <p:xfrm>
          <a:off x="3838574" y="1743074"/>
          <a:ext cx="2864640" cy="2828930"/>
        </p:xfrm>
        <a:graphic>
          <a:graphicData uri="http://schemas.openxmlformats.org/drawingml/2006/table">
            <a:tbl>
              <a:tblPr/>
              <a:tblGrid>
                <a:gridCol w="2864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249" name="Table"/>
          <p:cNvGraphicFramePr/>
          <p:nvPr/>
        </p:nvGraphicFramePr>
        <p:xfrm>
          <a:off x="7289006" y="1728787"/>
          <a:ext cx="2857500" cy="2857500"/>
        </p:xfrm>
        <a:graphic>
          <a:graphicData uri="http://schemas.openxmlformats.org/drawingml/2006/table">
            <a:tbl>
              <a:tblPr/>
              <a:tblGrid>
                <a:gridCol w="285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20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30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250" name="Rectangle"/>
          <p:cNvSpPr/>
          <p:nvPr/>
        </p:nvSpPr>
        <p:spPr>
          <a:xfrm>
            <a:off x="4688681" y="1743075"/>
            <a:ext cx="850107" cy="842963"/>
          </a:xfrm>
          <a:prstGeom prst="rect">
            <a:avLst/>
          </a:prstGeom>
          <a:ln w="50800">
            <a:solidFill>
              <a:srgbClr val="0433FF"/>
            </a:solidFill>
            <a:miter lim="400000"/>
          </a:ln>
        </p:spPr>
        <p:txBody>
          <a:bodyPr lIns="210" tIns="210" rIns="210" bIns="210" anchor="ctr"/>
          <a:lstStyle/>
          <a:p>
            <a:pPr>
              <a:defRPr sz="122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latin typeface="+mj-lt"/>
            </a:endParaRPr>
          </a:p>
        </p:txBody>
      </p:sp>
      <p:sp>
        <p:nvSpPr>
          <p:cNvPr id="251" name="Rectangle"/>
          <p:cNvSpPr/>
          <p:nvPr/>
        </p:nvSpPr>
        <p:spPr>
          <a:xfrm>
            <a:off x="8439151" y="2014537"/>
            <a:ext cx="264319" cy="278607"/>
          </a:xfrm>
          <a:prstGeom prst="rect">
            <a:avLst/>
          </a:prstGeom>
          <a:ln w="50800">
            <a:solidFill>
              <a:srgbClr val="0433FF"/>
            </a:solidFill>
            <a:miter lim="400000"/>
          </a:ln>
        </p:spPr>
        <p:txBody>
          <a:bodyPr lIns="210" tIns="210" rIns="210" bIns="210" anchor="ctr"/>
          <a:lstStyle/>
          <a:p>
            <a:pPr>
              <a:defRPr sz="122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latin typeface="+mj-lt"/>
            </a:endParaRPr>
          </a:p>
        </p:txBody>
      </p:sp>
      <p:graphicFrame>
        <p:nvGraphicFramePr>
          <p:cNvPr id="253" name="Table"/>
          <p:cNvGraphicFramePr/>
          <p:nvPr/>
        </p:nvGraphicFramePr>
        <p:xfrm>
          <a:off x="2295524" y="2607469"/>
          <a:ext cx="857250" cy="857250"/>
        </p:xfrm>
        <a:graphic>
          <a:graphicData uri="http://schemas.openxmlformats.org/drawingml/2006/table">
            <a:tbl>
              <a:tblPr/>
              <a:tblGrid>
                <a:gridCol w="285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254" name="droppedImage.pdf" descr="droppedImage.pdf"/>
          <p:cNvPicPr>
            <a:picLocks noChangeAspect="1"/>
          </p:cNvPicPr>
          <p:nvPr/>
        </p:nvPicPr>
        <p:blipFill>
          <a:blip r:embed="rId2"/>
          <a:srcRect l="58947" t="27544" b="19161"/>
          <a:stretch>
            <a:fillRect/>
          </a:stretch>
        </p:blipFill>
        <p:spPr>
          <a:xfrm>
            <a:off x="1916906" y="2714626"/>
            <a:ext cx="278607" cy="635794"/>
          </a:xfrm>
          <a:prstGeom prst="rect">
            <a:avLst/>
          </a:prstGeom>
          <a:ln w="12700">
            <a:miter lim="400000"/>
          </a:ln>
        </p:spPr>
      </p:pic>
      <p:sp>
        <p:nvSpPr>
          <p:cNvPr id="259" name="image"/>
          <p:cNvSpPr/>
          <p:nvPr/>
        </p:nvSpPr>
        <p:spPr>
          <a:xfrm>
            <a:off x="3840389" y="1418626"/>
            <a:ext cx="564618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>
                <a:latin typeface="+mj-lt"/>
              </a:rPr>
              <a:t>image</a:t>
            </a:r>
          </a:p>
        </p:txBody>
      </p:sp>
      <p:sp>
        <p:nvSpPr>
          <p:cNvPr id="260" name="output"/>
          <p:cNvSpPr/>
          <p:nvPr/>
        </p:nvSpPr>
        <p:spPr>
          <a:xfrm>
            <a:off x="7298005" y="1418626"/>
            <a:ext cx="632007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10" tIns="210" rIns="210" bIns="210" anchor="ctr">
            <a:spAutoFit/>
          </a:bodyPr>
          <a:lstStyle>
            <a:lvl1pPr algn="l"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>
                <a:latin typeface="+mj-lt"/>
              </a:rPr>
              <a:t>output</a:t>
            </a:r>
          </a:p>
        </p:txBody>
      </p:sp>
      <p:sp>
        <p:nvSpPr>
          <p:cNvPr id="18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Run the filter</a:t>
            </a:r>
            <a:endParaRPr dirty="0"/>
          </a:p>
        </p:txBody>
      </p:sp>
      <p:sp>
        <p:nvSpPr>
          <p:cNvPr id="19" name="filter"/>
          <p:cNvSpPr/>
          <p:nvPr/>
        </p:nvSpPr>
        <p:spPr>
          <a:xfrm>
            <a:off x="2307405" y="2336600"/>
            <a:ext cx="572825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en-US" dirty="0">
                <a:latin typeface="+mj-lt"/>
              </a:rPr>
              <a:t>kernel</a:t>
            </a:r>
            <a:endParaRPr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34980318"/>
      </p:ext>
    </p:extLst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5" name="Table"/>
          <p:cNvGraphicFramePr/>
          <p:nvPr/>
        </p:nvGraphicFramePr>
        <p:xfrm>
          <a:off x="3838574" y="1743074"/>
          <a:ext cx="2864640" cy="2828930"/>
        </p:xfrm>
        <a:graphic>
          <a:graphicData uri="http://schemas.openxmlformats.org/drawingml/2006/table">
            <a:tbl>
              <a:tblPr/>
              <a:tblGrid>
                <a:gridCol w="2864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266" name="Table"/>
          <p:cNvGraphicFramePr/>
          <p:nvPr/>
        </p:nvGraphicFramePr>
        <p:xfrm>
          <a:off x="7289006" y="1728787"/>
          <a:ext cx="2857500" cy="2857500"/>
        </p:xfrm>
        <a:graphic>
          <a:graphicData uri="http://schemas.openxmlformats.org/drawingml/2006/table">
            <a:tbl>
              <a:tblPr/>
              <a:tblGrid>
                <a:gridCol w="285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20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30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30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267" name="Rectangle"/>
          <p:cNvSpPr/>
          <p:nvPr/>
        </p:nvSpPr>
        <p:spPr>
          <a:xfrm>
            <a:off x="4974431" y="1743075"/>
            <a:ext cx="850107" cy="842963"/>
          </a:xfrm>
          <a:prstGeom prst="rect">
            <a:avLst/>
          </a:prstGeom>
          <a:ln w="50800">
            <a:solidFill>
              <a:srgbClr val="0433FF"/>
            </a:solidFill>
            <a:miter lim="400000"/>
          </a:ln>
        </p:spPr>
        <p:txBody>
          <a:bodyPr lIns="210" tIns="210" rIns="210" bIns="210" anchor="ctr"/>
          <a:lstStyle/>
          <a:p>
            <a:pPr>
              <a:defRPr sz="122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latin typeface="+mj-lt"/>
            </a:endParaRPr>
          </a:p>
        </p:txBody>
      </p:sp>
      <p:sp>
        <p:nvSpPr>
          <p:cNvPr id="268" name="Rectangle"/>
          <p:cNvSpPr/>
          <p:nvPr/>
        </p:nvSpPr>
        <p:spPr>
          <a:xfrm>
            <a:off x="8724901" y="2014537"/>
            <a:ext cx="264319" cy="278607"/>
          </a:xfrm>
          <a:prstGeom prst="rect">
            <a:avLst/>
          </a:prstGeom>
          <a:ln w="50800">
            <a:solidFill>
              <a:srgbClr val="0433FF"/>
            </a:solidFill>
            <a:miter lim="400000"/>
          </a:ln>
        </p:spPr>
        <p:txBody>
          <a:bodyPr lIns="210" tIns="210" rIns="210" bIns="210" anchor="ctr"/>
          <a:lstStyle/>
          <a:p>
            <a:pPr>
              <a:defRPr sz="122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latin typeface="+mj-lt"/>
            </a:endParaRPr>
          </a:p>
        </p:txBody>
      </p:sp>
      <p:graphicFrame>
        <p:nvGraphicFramePr>
          <p:cNvPr id="270" name="Table"/>
          <p:cNvGraphicFramePr/>
          <p:nvPr/>
        </p:nvGraphicFramePr>
        <p:xfrm>
          <a:off x="2295524" y="2607469"/>
          <a:ext cx="857250" cy="857250"/>
        </p:xfrm>
        <a:graphic>
          <a:graphicData uri="http://schemas.openxmlformats.org/drawingml/2006/table">
            <a:tbl>
              <a:tblPr/>
              <a:tblGrid>
                <a:gridCol w="285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271" name="droppedImage.pdf" descr="droppedImage.pdf"/>
          <p:cNvPicPr>
            <a:picLocks noChangeAspect="1"/>
          </p:cNvPicPr>
          <p:nvPr/>
        </p:nvPicPr>
        <p:blipFill>
          <a:blip r:embed="rId2"/>
          <a:srcRect l="58947" t="27544" b="19161"/>
          <a:stretch>
            <a:fillRect/>
          </a:stretch>
        </p:blipFill>
        <p:spPr>
          <a:xfrm>
            <a:off x="1916906" y="2714626"/>
            <a:ext cx="278607" cy="635794"/>
          </a:xfrm>
          <a:prstGeom prst="rect">
            <a:avLst/>
          </a:prstGeom>
          <a:ln w="12700">
            <a:miter lim="400000"/>
          </a:ln>
        </p:spPr>
      </p:pic>
      <p:sp>
        <p:nvSpPr>
          <p:cNvPr id="276" name="image"/>
          <p:cNvSpPr/>
          <p:nvPr/>
        </p:nvSpPr>
        <p:spPr>
          <a:xfrm>
            <a:off x="3840389" y="1418626"/>
            <a:ext cx="564618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>
                <a:latin typeface="+mj-lt"/>
              </a:rPr>
              <a:t>image</a:t>
            </a:r>
          </a:p>
        </p:txBody>
      </p:sp>
      <p:sp>
        <p:nvSpPr>
          <p:cNvPr id="277" name="output"/>
          <p:cNvSpPr/>
          <p:nvPr/>
        </p:nvSpPr>
        <p:spPr>
          <a:xfrm>
            <a:off x="7298005" y="1418626"/>
            <a:ext cx="632007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10" tIns="210" rIns="210" bIns="210" anchor="ctr">
            <a:spAutoFit/>
          </a:bodyPr>
          <a:lstStyle>
            <a:lvl1pPr algn="l"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>
                <a:latin typeface="+mj-lt"/>
              </a:rPr>
              <a:t>output</a:t>
            </a:r>
          </a:p>
        </p:txBody>
      </p:sp>
      <p:sp>
        <p:nvSpPr>
          <p:cNvPr id="18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Run the filter</a:t>
            </a:r>
            <a:endParaRPr dirty="0"/>
          </a:p>
        </p:txBody>
      </p:sp>
      <p:sp>
        <p:nvSpPr>
          <p:cNvPr id="19" name="filter"/>
          <p:cNvSpPr/>
          <p:nvPr/>
        </p:nvSpPr>
        <p:spPr>
          <a:xfrm>
            <a:off x="2307405" y="2336600"/>
            <a:ext cx="572825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en-US" dirty="0">
                <a:latin typeface="+mj-lt"/>
              </a:rPr>
              <a:t>kernel</a:t>
            </a:r>
            <a:endParaRPr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14609645"/>
      </p:ext>
    </p:extLst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2" name="Table"/>
          <p:cNvGraphicFramePr/>
          <p:nvPr/>
        </p:nvGraphicFramePr>
        <p:xfrm>
          <a:off x="3838574" y="1743074"/>
          <a:ext cx="2864640" cy="2828930"/>
        </p:xfrm>
        <a:graphic>
          <a:graphicData uri="http://schemas.openxmlformats.org/drawingml/2006/table">
            <a:tbl>
              <a:tblPr/>
              <a:tblGrid>
                <a:gridCol w="2864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283" name="Table"/>
          <p:cNvGraphicFramePr/>
          <p:nvPr/>
        </p:nvGraphicFramePr>
        <p:xfrm>
          <a:off x="7289006" y="1728787"/>
          <a:ext cx="2857500" cy="2857500"/>
        </p:xfrm>
        <a:graphic>
          <a:graphicData uri="http://schemas.openxmlformats.org/drawingml/2006/table">
            <a:tbl>
              <a:tblPr/>
              <a:tblGrid>
                <a:gridCol w="285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20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30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30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30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284" name="Rectangle"/>
          <p:cNvSpPr/>
          <p:nvPr/>
        </p:nvSpPr>
        <p:spPr>
          <a:xfrm>
            <a:off x="5260181" y="1743075"/>
            <a:ext cx="850107" cy="842963"/>
          </a:xfrm>
          <a:prstGeom prst="rect">
            <a:avLst/>
          </a:prstGeom>
          <a:ln w="50800">
            <a:solidFill>
              <a:srgbClr val="0433FF"/>
            </a:solidFill>
            <a:miter lim="400000"/>
          </a:ln>
        </p:spPr>
        <p:txBody>
          <a:bodyPr lIns="210" tIns="210" rIns="210" bIns="210" anchor="ctr"/>
          <a:lstStyle/>
          <a:p>
            <a:pPr>
              <a:defRPr sz="122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latin typeface="+mj-lt"/>
            </a:endParaRPr>
          </a:p>
        </p:txBody>
      </p:sp>
      <p:sp>
        <p:nvSpPr>
          <p:cNvPr id="285" name="Rectangle"/>
          <p:cNvSpPr/>
          <p:nvPr/>
        </p:nvSpPr>
        <p:spPr>
          <a:xfrm>
            <a:off x="9010651" y="2014537"/>
            <a:ext cx="264319" cy="278607"/>
          </a:xfrm>
          <a:prstGeom prst="rect">
            <a:avLst/>
          </a:prstGeom>
          <a:ln w="50800">
            <a:solidFill>
              <a:srgbClr val="0433FF"/>
            </a:solidFill>
            <a:miter lim="400000"/>
          </a:ln>
        </p:spPr>
        <p:txBody>
          <a:bodyPr lIns="210" tIns="210" rIns="210" bIns="210" anchor="ctr"/>
          <a:lstStyle/>
          <a:p>
            <a:pPr>
              <a:defRPr sz="122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latin typeface="+mj-lt"/>
            </a:endParaRPr>
          </a:p>
        </p:txBody>
      </p:sp>
      <p:graphicFrame>
        <p:nvGraphicFramePr>
          <p:cNvPr id="287" name="Table"/>
          <p:cNvGraphicFramePr/>
          <p:nvPr/>
        </p:nvGraphicFramePr>
        <p:xfrm>
          <a:off x="2295524" y="2607469"/>
          <a:ext cx="857250" cy="857250"/>
        </p:xfrm>
        <a:graphic>
          <a:graphicData uri="http://schemas.openxmlformats.org/drawingml/2006/table">
            <a:tbl>
              <a:tblPr/>
              <a:tblGrid>
                <a:gridCol w="285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288" name="droppedImage.pdf" descr="droppedImage.pdf"/>
          <p:cNvPicPr>
            <a:picLocks noChangeAspect="1"/>
          </p:cNvPicPr>
          <p:nvPr/>
        </p:nvPicPr>
        <p:blipFill>
          <a:blip r:embed="rId2"/>
          <a:srcRect l="58947" t="27544" b="19161"/>
          <a:stretch>
            <a:fillRect/>
          </a:stretch>
        </p:blipFill>
        <p:spPr>
          <a:xfrm>
            <a:off x="1916906" y="2714626"/>
            <a:ext cx="278607" cy="635794"/>
          </a:xfrm>
          <a:prstGeom prst="rect">
            <a:avLst/>
          </a:prstGeom>
          <a:ln w="12700">
            <a:miter lim="400000"/>
          </a:ln>
        </p:spPr>
      </p:pic>
      <p:sp>
        <p:nvSpPr>
          <p:cNvPr id="293" name="image"/>
          <p:cNvSpPr/>
          <p:nvPr/>
        </p:nvSpPr>
        <p:spPr>
          <a:xfrm>
            <a:off x="3840389" y="1418626"/>
            <a:ext cx="564618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>
                <a:latin typeface="+mj-lt"/>
              </a:rPr>
              <a:t>image</a:t>
            </a:r>
          </a:p>
        </p:txBody>
      </p:sp>
      <p:sp>
        <p:nvSpPr>
          <p:cNvPr id="294" name="output"/>
          <p:cNvSpPr/>
          <p:nvPr/>
        </p:nvSpPr>
        <p:spPr>
          <a:xfrm>
            <a:off x="7298005" y="1418626"/>
            <a:ext cx="632007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10" tIns="210" rIns="210" bIns="210" anchor="ctr">
            <a:spAutoFit/>
          </a:bodyPr>
          <a:lstStyle>
            <a:lvl1pPr algn="l"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>
                <a:latin typeface="+mj-lt"/>
              </a:rPr>
              <a:t>output</a:t>
            </a:r>
          </a:p>
        </p:txBody>
      </p:sp>
      <p:sp>
        <p:nvSpPr>
          <p:cNvPr id="18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Run the filter</a:t>
            </a:r>
            <a:endParaRPr dirty="0"/>
          </a:p>
        </p:txBody>
      </p:sp>
      <p:sp>
        <p:nvSpPr>
          <p:cNvPr id="19" name="filter"/>
          <p:cNvSpPr/>
          <p:nvPr/>
        </p:nvSpPr>
        <p:spPr>
          <a:xfrm>
            <a:off x="2307405" y="2336600"/>
            <a:ext cx="572825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en-US" dirty="0">
                <a:latin typeface="+mj-lt"/>
              </a:rPr>
              <a:t>kernel</a:t>
            </a:r>
            <a:endParaRPr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98615581"/>
      </p:ext>
    </p:extLst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52" name="Table"/>
          <p:cNvGraphicFramePr/>
          <p:nvPr/>
        </p:nvGraphicFramePr>
        <p:xfrm>
          <a:off x="3838574" y="1743074"/>
          <a:ext cx="2864640" cy="2828930"/>
        </p:xfrm>
        <a:graphic>
          <a:graphicData uri="http://schemas.openxmlformats.org/drawingml/2006/table">
            <a:tbl>
              <a:tblPr/>
              <a:tblGrid>
                <a:gridCol w="2864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453" name="Table"/>
          <p:cNvGraphicFramePr/>
          <p:nvPr/>
        </p:nvGraphicFramePr>
        <p:xfrm>
          <a:off x="7289006" y="1728787"/>
          <a:ext cx="2857500" cy="2857500"/>
        </p:xfrm>
        <a:graphic>
          <a:graphicData uri="http://schemas.openxmlformats.org/drawingml/2006/table">
            <a:tbl>
              <a:tblPr/>
              <a:tblGrid>
                <a:gridCol w="285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20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30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30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30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20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20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40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2929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60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A9A9A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60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A9A9A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60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A9A9A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40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2929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20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30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50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2929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80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80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60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A9A9A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30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30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50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2929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80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80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60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A9A9A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30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20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30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50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2929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50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2929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60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A9A9A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40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2929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20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20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30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30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30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20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 dirty="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455" name="Table"/>
          <p:cNvGraphicFramePr/>
          <p:nvPr/>
        </p:nvGraphicFramePr>
        <p:xfrm>
          <a:off x="2295524" y="2607469"/>
          <a:ext cx="857250" cy="857250"/>
        </p:xfrm>
        <a:graphic>
          <a:graphicData uri="http://schemas.openxmlformats.org/drawingml/2006/table">
            <a:tbl>
              <a:tblPr/>
              <a:tblGrid>
                <a:gridCol w="285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456" name="droppedImage.pdf" descr="droppedImage.pdf"/>
          <p:cNvPicPr>
            <a:picLocks noChangeAspect="1"/>
          </p:cNvPicPr>
          <p:nvPr/>
        </p:nvPicPr>
        <p:blipFill>
          <a:blip r:embed="rId2"/>
          <a:srcRect l="58947" t="27544" b="19161"/>
          <a:stretch>
            <a:fillRect/>
          </a:stretch>
        </p:blipFill>
        <p:spPr>
          <a:xfrm>
            <a:off x="1916906" y="2714626"/>
            <a:ext cx="278607" cy="635794"/>
          </a:xfrm>
          <a:prstGeom prst="rect">
            <a:avLst/>
          </a:prstGeom>
          <a:ln w="12700">
            <a:miter lim="400000"/>
          </a:ln>
        </p:spPr>
      </p:pic>
      <p:sp>
        <p:nvSpPr>
          <p:cNvPr id="461" name="image"/>
          <p:cNvSpPr/>
          <p:nvPr/>
        </p:nvSpPr>
        <p:spPr>
          <a:xfrm>
            <a:off x="3840389" y="1418626"/>
            <a:ext cx="564618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>
                <a:latin typeface="+mj-lt"/>
              </a:rPr>
              <a:t>image</a:t>
            </a:r>
          </a:p>
        </p:txBody>
      </p:sp>
      <p:sp>
        <p:nvSpPr>
          <p:cNvPr id="462" name="output"/>
          <p:cNvSpPr/>
          <p:nvPr/>
        </p:nvSpPr>
        <p:spPr>
          <a:xfrm>
            <a:off x="7298005" y="1418626"/>
            <a:ext cx="632007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10" tIns="210" rIns="210" bIns="210" anchor="ctr">
            <a:spAutoFit/>
          </a:bodyPr>
          <a:lstStyle>
            <a:lvl1pPr algn="l"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>
                <a:latin typeface="+mj-lt"/>
              </a:rPr>
              <a:t>output</a:t>
            </a:r>
          </a:p>
        </p:txBody>
      </p:sp>
      <p:sp>
        <p:nvSpPr>
          <p:cNvPr id="16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… and the result is</a:t>
            </a:r>
            <a:endParaRPr dirty="0"/>
          </a:p>
        </p:txBody>
      </p:sp>
      <p:sp>
        <p:nvSpPr>
          <p:cNvPr id="17" name="filter"/>
          <p:cNvSpPr/>
          <p:nvPr/>
        </p:nvSpPr>
        <p:spPr>
          <a:xfrm>
            <a:off x="2307405" y="2336600"/>
            <a:ext cx="572825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en-US" dirty="0">
                <a:latin typeface="+mj-lt"/>
              </a:rPr>
              <a:t>kernel</a:t>
            </a:r>
            <a:endParaRPr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37611898"/>
      </p:ext>
    </p:extLst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CC – cross correlation </a:t>
            </a:r>
            <a:endParaRPr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B79ECB6-2562-46D8-830B-8DD047D80D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</a:p>
          <a:p>
            <a:endParaRPr lang="en-US" dirty="0"/>
          </a:p>
        </p:txBody>
      </p:sp>
      <p:sp>
        <p:nvSpPr>
          <p:cNvPr id="4" name="Shape 667"/>
          <p:cNvSpPr txBox="1">
            <a:spLocks/>
          </p:cNvSpPr>
          <p:nvPr/>
        </p:nvSpPr>
        <p:spPr>
          <a:xfrm>
            <a:off x="506437" y="1325563"/>
            <a:ext cx="11179126" cy="5177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How do we detect the template      in he following image?</a:t>
            </a:r>
          </a:p>
        </p:txBody>
      </p:sp>
      <p:pic>
        <p:nvPicPr>
          <p:cNvPr id="5" name="droppedImage.pdf" descr="dropped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437" y="2151481"/>
            <a:ext cx="2860358" cy="3660458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droppedImage.pdf" descr="droppedImage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858" y="1469424"/>
            <a:ext cx="230029" cy="230029"/>
          </a:xfrm>
          <a:prstGeom prst="rect">
            <a:avLst/>
          </a:prstGeom>
          <a:ln w="12700">
            <a:miter lim="400000"/>
          </a:ln>
        </p:spPr>
      </p:pic>
      <p:pic>
        <p:nvPicPr>
          <p:cNvPr id="8" name="droppedImage.pdf" descr="droppedImage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159" y="3838983"/>
            <a:ext cx="4571682" cy="732866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Line"/>
          <p:cNvSpPr/>
          <p:nvPr/>
        </p:nvSpPr>
        <p:spPr>
          <a:xfrm flipV="1">
            <a:off x="5958236" y="3238702"/>
            <a:ext cx="137764" cy="530994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arrow"/>
          </a:ln>
        </p:spPr>
        <p:txBody>
          <a:bodyPr lIns="28575" tIns="28575" rIns="28575" bIns="28575" anchor="ctr"/>
          <a:lstStyle/>
          <a:p>
            <a:pPr marL="0" marR="0" lvl="0" indent="0" algn="l" defTabSz="3214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kumimoji="0" sz="844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11" name="Line"/>
          <p:cNvSpPr/>
          <p:nvPr/>
        </p:nvSpPr>
        <p:spPr>
          <a:xfrm flipH="1">
            <a:off x="3850467" y="4473953"/>
            <a:ext cx="3101875" cy="851602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arrow"/>
          </a:ln>
        </p:spPr>
        <p:txBody>
          <a:bodyPr lIns="28575" tIns="28575" rIns="28575" bIns="28575" anchor="ctr"/>
          <a:lstStyle/>
          <a:p>
            <a:pPr marL="0" marR="0" lvl="0" indent="0" algn="l" defTabSz="3214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kumimoji="0" sz="844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12" name="filter"/>
          <p:cNvSpPr txBox="1"/>
          <p:nvPr/>
        </p:nvSpPr>
        <p:spPr>
          <a:xfrm>
            <a:off x="5551877" y="2877366"/>
            <a:ext cx="544123" cy="3654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8575" tIns="28575" rIns="28575" bIns="28575" anchor="ctr">
            <a:spAutoFit/>
          </a:bodyPr>
          <a:lstStyle>
            <a:lvl1pPr defTabSz="54610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l" defTabSz="546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filter</a:t>
            </a:r>
          </a:p>
        </p:txBody>
      </p:sp>
      <p:sp>
        <p:nvSpPr>
          <p:cNvPr id="13" name="image"/>
          <p:cNvSpPr txBox="1"/>
          <p:nvPr/>
        </p:nvSpPr>
        <p:spPr>
          <a:xfrm>
            <a:off x="3810159" y="5374561"/>
            <a:ext cx="740331" cy="3654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8575" tIns="28575" rIns="28575" bIns="28575" anchor="ctr">
            <a:spAutoFit/>
          </a:bodyPr>
          <a:lstStyle>
            <a:lvl1pPr defTabSz="54610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l" defTabSz="546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image </a:t>
            </a:r>
          </a:p>
        </p:txBody>
      </p:sp>
      <p:sp>
        <p:nvSpPr>
          <p:cNvPr id="14" name="output"/>
          <p:cNvSpPr txBox="1"/>
          <p:nvPr/>
        </p:nvSpPr>
        <p:spPr>
          <a:xfrm>
            <a:off x="3928890" y="3448178"/>
            <a:ext cx="759823" cy="3654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8575" tIns="28575" rIns="28575" bIns="28575" anchor="ctr">
            <a:spAutoFit/>
          </a:bodyPr>
          <a:lstStyle>
            <a:lvl1pPr defTabSz="54610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l" defTabSz="546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output</a:t>
            </a:r>
          </a:p>
        </p:txBody>
      </p:sp>
      <p:sp>
        <p:nvSpPr>
          <p:cNvPr id="15" name="What will the output look like?"/>
          <p:cNvSpPr txBox="1"/>
          <p:nvPr/>
        </p:nvSpPr>
        <p:spPr>
          <a:xfrm>
            <a:off x="9651364" y="3320712"/>
            <a:ext cx="1443691" cy="1165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8575" tIns="28575" rIns="28575" bIns="28575" anchor="ctr">
            <a:spAutoFit/>
          </a:bodyPr>
          <a:lstStyle>
            <a:lvl1pPr defTabSz="54610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ctr" defTabSz="546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What will the output look like? </a:t>
            </a:r>
          </a:p>
        </p:txBody>
      </p:sp>
      <p:pic>
        <p:nvPicPr>
          <p:cNvPr id="17" name="droppedImage.pdf" descr="droppedImage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1887" y="2948664"/>
            <a:ext cx="230029" cy="230029"/>
          </a:xfrm>
          <a:prstGeom prst="rect">
            <a:avLst/>
          </a:prstGeom>
          <a:ln w="12700">
            <a:miter lim="400000"/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5FE6E8E-1631-4F0C-9B08-2E7F0B3E62DF}"/>
                  </a:ext>
                </a:extLst>
              </p:cNvPr>
              <p:cNvSpPr txBox="1"/>
              <p:nvPr/>
            </p:nvSpPr>
            <p:spPr>
              <a:xfrm>
                <a:off x="441837" y="6096000"/>
                <a:ext cx="681725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800" b="0" dirty="0"/>
                  <a:t>Cross correlation can also be more simply denoted as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18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⋆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</m:oMath>
                </a14:m>
                <a:endParaRPr lang="en-US" sz="1800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5FE6E8E-1631-4F0C-9B08-2E7F0B3E62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837" y="6096000"/>
                <a:ext cx="6817259" cy="646331"/>
              </a:xfrm>
              <a:prstGeom prst="rect">
                <a:avLst/>
              </a:prstGeom>
              <a:blipFill>
                <a:blip r:embed="rId5"/>
                <a:stretch>
                  <a:fillRect l="-715" t="-47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3621525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CC – cross correlation </a:t>
            </a:r>
            <a:endParaRPr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33D01C4-B88D-4072-8674-E69395A0B9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667"/>
          <p:cNvSpPr txBox="1">
            <a:spLocks/>
          </p:cNvSpPr>
          <p:nvPr/>
        </p:nvSpPr>
        <p:spPr>
          <a:xfrm>
            <a:off x="506437" y="1325563"/>
            <a:ext cx="11179126" cy="5177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How do we detect the template      in he following image?</a:t>
            </a:r>
          </a:p>
        </p:txBody>
      </p:sp>
      <p:pic>
        <p:nvPicPr>
          <p:cNvPr id="5" name="droppedImage.pdf" descr="dropped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437" y="2151481"/>
            <a:ext cx="2860358" cy="3660458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droppedImage.pdf" descr="droppedImage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858" y="1469424"/>
            <a:ext cx="230029" cy="230029"/>
          </a:xfrm>
          <a:prstGeom prst="rect">
            <a:avLst/>
          </a:prstGeom>
          <a:ln w="12700">
            <a:miter lim="400000"/>
          </a:ln>
        </p:spPr>
      </p:pic>
      <p:pic>
        <p:nvPicPr>
          <p:cNvPr id="8" name="droppedImage.pdf" descr="droppedImage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159" y="3838983"/>
            <a:ext cx="4571682" cy="732866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Line"/>
          <p:cNvSpPr/>
          <p:nvPr/>
        </p:nvSpPr>
        <p:spPr>
          <a:xfrm flipV="1">
            <a:off x="5958236" y="3238702"/>
            <a:ext cx="137764" cy="530994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arrow"/>
          </a:ln>
        </p:spPr>
        <p:txBody>
          <a:bodyPr lIns="28575" tIns="28575" rIns="28575" bIns="28575" anchor="ctr"/>
          <a:lstStyle/>
          <a:p>
            <a:pPr marL="0" marR="0" lvl="0" indent="0" algn="l" defTabSz="3214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kumimoji="0" sz="844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11" name="Line"/>
          <p:cNvSpPr/>
          <p:nvPr/>
        </p:nvSpPr>
        <p:spPr>
          <a:xfrm flipH="1">
            <a:off x="3850467" y="4473953"/>
            <a:ext cx="3101875" cy="851602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arrow"/>
          </a:ln>
        </p:spPr>
        <p:txBody>
          <a:bodyPr lIns="28575" tIns="28575" rIns="28575" bIns="28575" anchor="ctr"/>
          <a:lstStyle/>
          <a:p>
            <a:pPr marL="0" marR="0" lvl="0" indent="0" algn="l" defTabSz="3214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kumimoji="0" sz="844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12" name="filter"/>
          <p:cNvSpPr txBox="1"/>
          <p:nvPr/>
        </p:nvSpPr>
        <p:spPr>
          <a:xfrm>
            <a:off x="5551877" y="2877366"/>
            <a:ext cx="544123" cy="3654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8575" tIns="28575" rIns="28575" bIns="28575" anchor="ctr">
            <a:spAutoFit/>
          </a:bodyPr>
          <a:lstStyle>
            <a:lvl1pPr defTabSz="54610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l" defTabSz="546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filter</a:t>
            </a:r>
          </a:p>
        </p:txBody>
      </p:sp>
      <p:sp>
        <p:nvSpPr>
          <p:cNvPr id="13" name="image"/>
          <p:cNvSpPr txBox="1"/>
          <p:nvPr/>
        </p:nvSpPr>
        <p:spPr>
          <a:xfrm>
            <a:off x="3810159" y="5374561"/>
            <a:ext cx="740331" cy="3654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8575" tIns="28575" rIns="28575" bIns="28575" anchor="ctr">
            <a:spAutoFit/>
          </a:bodyPr>
          <a:lstStyle>
            <a:lvl1pPr defTabSz="54610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l" defTabSz="546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image </a:t>
            </a:r>
          </a:p>
        </p:txBody>
      </p:sp>
      <p:sp>
        <p:nvSpPr>
          <p:cNvPr id="14" name="output"/>
          <p:cNvSpPr txBox="1"/>
          <p:nvPr/>
        </p:nvSpPr>
        <p:spPr>
          <a:xfrm>
            <a:off x="3928890" y="3448178"/>
            <a:ext cx="759823" cy="3654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8575" tIns="28575" rIns="28575" bIns="28575" anchor="ctr">
            <a:spAutoFit/>
          </a:bodyPr>
          <a:lstStyle>
            <a:lvl1pPr defTabSz="54610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l" defTabSz="546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output</a:t>
            </a:r>
          </a:p>
        </p:txBody>
      </p:sp>
      <p:sp>
        <p:nvSpPr>
          <p:cNvPr id="15" name="What will the output look like?"/>
          <p:cNvSpPr txBox="1"/>
          <p:nvPr/>
        </p:nvSpPr>
        <p:spPr>
          <a:xfrm>
            <a:off x="8943936" y="5932582"/>
            <a:ext cx="2859578" cy="7963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8575" tIns="28575" rIns="28575" bIns="28575" anchor="ctr">
            <a:spAutoFit/>
          </a:bodyPr>
          <a:lstStyle>
            <a:lvl1pPr defTabSz="54610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ctr" defTabSz="546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Is </a:t>
            </a:r>
            <a:r>
              <a:rPr lang="en-US" sz="2400" dirty="0">
                <a:solidFill>
                  <a:prstClr val="black"/>
                </a:solidFill>
                <a:latin typeface="Calibri Light" panose="020F0302020204030204"/>
              </a:rPr>
              <a:t>this good for template matching?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sym typeface="Gill Sans"/>
            </a:endParaRPr>
          </a:p>
        </p:txBody>
      </p:sp>
      <p:pic>
        <p:nvPicPr>
          <p:cNvPr id="17" name="droppedImage.pdf" descr="droppedImage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1887" y="2948664"/>
            <a:ext cx="230029" cy="230029"/>
          </a:xfrm>
          <a:prstGeom prst="rect">
            <a:avLst/>
          </a:prstGeom>
          <a:ln w="12700">
            <a:miter lim="400000"/>
          </a:ln>
        </p:spPr>
      </p:pic>
      <p:pic>
        <p:nvPicPr>
          <p:cNvPr id="18" name="droppedImage.pdf" descr="droppedImage.pd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43936" y="2151481"/>
            <a:ext cx="2859578" cy="365760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623624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rgb decomposition">
            <a:extLst>
              <a:ext uri="{FF2B5EF4-FFF2-40B4-BE49-F238E27FC236}">
                <a16:creationId xmlns:a16="http://schemas.microsoft.com/office/drawing/2014/main" id="{F754B1C0-3961-4DD0-8D75-FE9AAC170C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5"/>
          <a:stretch/>
        </p:blipFill>
        <p:spPr bwMode="auto">
          <a:xfrm>
            <a:off x="0" y="1483865"/>
            <a:ext cx="12192002" cy="5374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A88A31D-0AF2-43CB-B9BA-3CCB5DBF9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representation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2C6BB44-59E8-492F-BCA5-9A79BE986C4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We can think of an image as a 3d matrix of discrete RGB values.</a:t>
                </a:r>
              </a:p>
              <a:p>
                <a:r>
                  <a:rPr lang="en-US" dirty="0"/>
                  <a:t>The values mark the intensity of each color channel and are usually of type uint8 =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{0,…,255}</m:t>
                    </m:r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2C6BB44-59E8-492F-BCA5-9A79BE986C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31" t="-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8136411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CC – cross correlation </a:t>
            </a:r>
            <a:endParaRPr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13E65FD-6EF7-4CE6-9D4F-094ADF1EE1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hape 667"/>
          <p:cNvSpPr txBox="1">
            <a:spLocks/>
          </p:cNvSpPr>
          <p:nvPr/>
        </p:nvSpPr>
        <p:spPr>
          <a:xfrm>
            <a:off x="506437" y="1325563"/>
            <a:ext cx="11179126" cy="5177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How do we detect the template      in he following image?</a:t>
            </a:r>
          </a:p>
        </p:txBody>
      </p:sp>
      <p:pic>
        <p:nvPicPr>
          <p:cNvPr id="5" name="droppedImage.pdf" descr="dropped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437" y="2151481"/>
            <a:ext cx="2860358" cy="3660458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droppedImage.pdf" descr="droppedImage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858" y="1469424"/>
            <a:ext cx="230029" cy="230029"/>
          </a:xfrm>
          <a:prstGeom prst="rect">
            <a:avLst/>
          </a:prstGeom>
          <a:ln w="12700">
            <a:miter lim="400000"/>
          </a:ln>
        </p:spPr>
      </p:pic>
      <p:pic>
        <p:nvPicPr>
          <p:cNvPr id="8" name="droppedImage.pdf" descr="droppedImage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159" y="3838983"/>
            <a:ext cx="4571682" cy="732866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Line"/>
          <p:cNvSpPr/>
          <p:nvPr/>
        </p:nvSpPr>
        <p:spPr>
          <a:xfrm flipV="1">
            <a:off x="5958236" y="3238702"/>
            <a:ext cx="137764" cy="530994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arrow"/>
          </a:ln>
        </p:spPr>
        <p:txBody>
          <a:bodyPr lIns="28575" tIns="28575" rIns="28575" bIns="28575" anchor="ctr"/>
          <a:lstStyle/>
          <a:p>
            <a:pPr marL="0" marR="0" lvl="0" indent="0" algn="l" defTabSz="3214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kumimoji="0" sz="844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11" name="Line"/>
          <p:cNvSpPr/>
          <p:nvPr/>
        </p:nvSpPr>
        <p:spPr>
          <a:xfrm flipH="1">
            <a:off x="3850467" y="4473953"/>
            <a:ext cx="3101875" cy="851602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arrow"/>
          </a:ln>
        </p:spPr>
        <p:txBody>
          <a:bodyPr lIns="28575" tIns="28575" rIns="28575" bIns="28575" anchor="ctr"/>
          <a:lstStyle/>
          <a:p>
            <a:pPr marL="0" marR="0" lvl="0" indent="0" algn="l" defTabSz="3214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kumimoji="0" sz="844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12" name="filter"/>
          <p:cNvSpPr txBox="1"/>
          <p:nvPr/>
        </p:nvSpPr>
        <p:spPr>
          <a:xfrm>
            <a:off x="5551877" y="2877366"/>
            <a:ext cx="544123" cy="3654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8575" tIns="28575" rIns="28575" bIns="28575" anchor="ctr">
            <a:spAutoFit/>
          </a:bodyPr>
          <a:lstStyle>
            <a:lvl1pPr defTabSz="54610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l" defTabSz="546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filter</a:t>
            </a:r>
          </a:p>
        </p:txBody>
      </p:sp>
      <p:sp>
        <p:nvSpPr>
          <p:cNvPr id="13" name="image"/>
          <p:cNvSpPr txBox="1"/>
          <p:nvPr/>
        </p:nvSpPr>
        <p:spPr>
          <a:xfrm>
            <a:off x="3810159" y="5374561"/>
            <a:ext cx="740331" cy="3654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8575" tIns="28575" rIns="28575" bIns="28575" anchor="ctr">
            <a:spAutoFit/>
          </a:bodyPr>
          <a:lstStyle>
            <a:lvl1pPr defTabSz="54610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l" defTabSz="546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image </a:t>
            </a:r>
          </a:p>
        </p:txBody>
      </p:sp>
      <p:sp>
        <p:nvSpPr>
          <p:cNvPr id="14" name="output"/>
          <p:cNvSpPr txBox="1"/>
          <p:nvPr/>
        </p:nvSpPr>
        <p:spPr>
          <a:xfrm>
            <a:off x="3928890" y="3448178"/>
            <a:ext cx="759823" cy="3654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8575" tIns="28575" rIns="28575" bIns="28575" anchor="ctr">
            <a:spAutoFit/>
          </a:bodyPr>
          <a:lstStyle>
            <a:lvl1pPr defTabSz="54610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l" defTabSz="546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output</a:t>
            </a:r>
          </a:p>
        </p:txBody>
      </p:sp>
      <p:pic>
        <p:nvPicPr>
          <p:cNvPr id="17" name="droppedImage.pdf" descr="droppedImage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1887" y="2948664"/>
            <a:ext cx="230029" cy="230029"/>
          </a:xfrm>
          <a:prstGeom prst="rect">
            <a:avLst/>
          </a:prstGeom>
          <a:ln w="12700">
            <a:miter lim="400000"/>
          </a:ln>
        </p:spPr>
      </p:pic>
      <p:pic>
        <p:nvPicPr>
          <p:cNvPr id="18" name="droppedImage.pdf" descr="droppedImage.pd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43936" y="2151481"/>
            <a:ext cx="2859578" cy="3657600"/>
          </a:xfrm>
          <a:prstGeom prst="rect">
            <a:avLst/>
          </a:prstGeom>
          <a:ln w="12700">
            <a:miter lim="400000"/>
          </a:ln>
        </p:spPr>
      </p:pic>
      <p:sp>
        <p:nvSpPr>
          <p:cNvPr id="16" name="What will the output look like?"/>
          <p:cNvSpPr txBox="1"/>
          <p:nvPr/>
        </p:nvSpPr>
        <p:spPr>
          <a:xfrm>
            <a:off x="8943936" y="5838627"/>
            <a:ext cx="2859578" cy="7963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8575" tIns="28575" rIns="28575" bIns="28575" anchor="ctr">
            <a:spAutoFit/>
          </a:bodyPr>
          <a:lstStyle>
            <a:lvl1pPr defTabSz="54610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ctr" defTabSz="546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Increases for higher local intensities.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48920213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droppedImage.pdf" descr="dropped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159" y="3835005"/>
            <a:ext cx="5327904" cy="727329"/>
          </a:xfrm>
          <a:prstGeom prst="rect">
            <a:avLst/>
          </a:prstGeom>
          <a:ln w="12700">
            <a:miter lim="400000"/>
          </a:ln>
        </p:spPr>
      </p:pic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Zero mean cross correlation</a:t>
            </a:r>
            <a:endParaRPr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9F41C8C-6AC0-4073-9D03-77D90E24D0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667"/>
          <p:cNvSpPr txBox="1">
            <a:spLocks/>
          </p:cNvSpPr>
          <p:nvPr/>
        </p:nvSpPr>
        <p:spPr>
          <a:xfrm>
            <a:off x="506437" y="1325563"/>
            <a:ext cx="11179126" cy="5177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How do we detect the template      in he following image?</a:t>
            </a:r>
          </a:p>
        </p:txBody>
      </p:sp>
      <p:pic>
        <p:nvPicPr>
          <p:cNvPr id="5" name="droppedImage.pdf" descr="droppedImage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437" y="2151481"/>
            <a:ext cx="2860358" cy="3660458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droppedImage.pdf" descr="droppedImage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858" y="1469424"/>
            <a:ext cx="230029" cy="230029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Line"/>
          <p:cNvSpPr/>
          <p:nvPr/>
        </p:nvSpPr>
        <p:spPr>
          <a:xfrm flipV="1">
            <a:off x="5958236" y="3238702"/>
            <a:ext cx="137764" cy="530994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arrow"/>
          </a:ln>
        </p:spPr>
        <p:txBody>
          <a:bodyPr lIns="28575" tIns="28575" rIns="28575" bIns="28575" anchor="ctr"/>
          <a:lstStyle/>
          <a:p>
            <a:pPr marL="0" marR="0" lvl="0" indent="0" algn="l" defTabSz="3214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kumimoji="0" sz="844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11" name="Line"/>
          <p:cNvSpPr/>
          <p:nvPr/>
        </p:nvSpPr>
        <p:spPr>
          <a:xfrm flipH="1">
            <a:off x="3850466" y="4348201"/>
            <a:ext cx="4001762" cy="977354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arrow"/>
          </a:ln>
        </p:spPr>
        <p:txBody>
          <a:bodyPr lIns="28575" tIns="28575" rIns="28575" bIns="28575" anchor="ctr"/>
          <a:lstStyle/>
          <a:p>
            <a:pPr marL="0" marR="0" lvl="0" indent="0" algn="l" defTabSz="3214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kumimoji="0" sz="844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12" name="filter"/>
          <p:cNvSpPr txBox="1"/>
          <p:nvPr/>
        </p:nvSpPr>
        <p:spPr>
          <a:xfrm>
            <a:off x="5551877" y="2877366"/>
            <a:ext cx="544123" cy="3654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8575" tIns="28575" rIns="28575" bIns="28575" anchor="ctr">
            <a:spAutoFit/>
          </a:bodyPr>
          <a:lstStyle>
            <a:lvl1pPr defTabSz="54610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l" defTabSz="546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filter</a:t>
            </a:r>
          </a:p>
        </p:txBody>
      </p:sp>
      <p:sp>
        <p:nvSpPr>
          <p:cNvPr id="13" name="image"/>
          <p:cNvSpPr txBox="1"/>
          <p:nvPr/>
        </p:nvSpPr>
        <p:spPr>
          <a:xfrm>
            <a:off x="3810159" y="5374561"/>
            <a:ext cx="740331" cy="3654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8575" tIns="28575" rIns="28575" bIns="28575" anchor="ctr">
            <a:spAutoFit/>
          </a:bodyPr>
          <a:lstStyle>
            <a:lvl1pPr defTabSz="54610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l" defTabSz="546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image </a:t>
            </a:r>
          </a:p>
        </p:txBody>
      </p:sp>
      <p:sp>
        <p:nvSpPr>
          <p:cNvPr id="14" name="output"/>
          <p:cNvSpPr txBox="1"/>
          <p:nvPr/>
        </p:nvSpPr>
        <p:spPr>
          <a:xfrm>
            <a:off x="3928890" y="3448178"/>
            <a:ext cx="759823" cy="3654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8575" tIns="28575" rIns="28575" bIns="28575" anchor="ctr">
            <a:spAutoFit/>
          </a:bodyPr>
          <a:lstStyle>
            <a:lvl1pPr defTabSz="54610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l" defTabSz="546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output</a:t>
            </a:r>
          </a:p>
        </p:txBody>
      </p:sp>
      <p:pic>
        <p:nvPicPr>
          <p:cNvPr id="17" name="droppedImage.pdf" descr="droppedImage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1887" y="2948664"/>
            <a:ext cx="230029" cy="230029"/>
          </a:xfrm>
          <a:prstGeom prst="rect">
            <a:avLst/>
          </a:prstGeom>
          <a:ln w="12700">
            <a:miter lim="400000"/>
          </a:ln>
        </p:spPr>
      </p:pic>
      <p:sp>
        <p:nvSpPr>
          <p:cNvPr id="18" name="What will the output look like?"/>
          <p:cNvSpPr txBox="1"/>
          <p:nvPr/>
        </p:nvSpPr>
        <p:spPr>
          <a:xfrm>
            <a:off x="9651364" y="3320712"/>
            <a:ext cx="1443691" cy="1165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8575" tIns="28575" rIns="28575" bIns="28575" anchor="ctr">
            <a:spAutoFit/>
          </a:bodyPr>
          <a:lstStyle>
            <a:lvl1pPr defTabSz="54610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ctr" defTabSz="546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What will the output look like? </a:t>
            </a:r>
          </a:p>
        </p:txBody>
      </p:sp>
      <p:sp>
        <p:nvSpPr>
          <p:cNvPr id="19" name="Line"/>
          <p:cNvSpPr/>
          <p:nvPr/>
        </p:nvSpPr>
        <p:spPr>
          <a:xfrm flipV="1">
            <a:off x="7012797" y="3262308"/>
            <a:ext cx="650745" cy="507388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arrow"/>
          </a:ln>
        </p:spPr>
        <p:txBody>
          <a:bodyPr lIns="28575" tIns="28575" rIns="28575" bIns="28575" anchor="ctr"/>
          <a:lstStyle/>
          <a:p>
            <a:pPr marL="0" marR="0" lvl="0" indent="0" algn="l" defTabSz="3214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kumimoji="0" sz="844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20" name="filter"/>
          <p:cNvSpPr txBox="1"/>
          <p:nvPr/>
        </p:nvSpPr>
        <p:spPr>
          <a:xfrm>
            <a:off x="6993527" y="2875481"/>
            <a:ext cx="1627561" cy="3654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8575" tIns="28575" rIns="28575" bIns="28575" anchor="ctr">
            <a:spAutoFit/>
          </a:bodyPr>
          <a:lstStyle>
            <a:lvl1pPr defTabSz="54610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l" defTabSz="546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template mean</a:t>
            </a:r>
            <a:endParaRPr kumimoji="0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80283411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droppedImage.pdf" descr="dropped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159" y="3835005"/>
            <a:ext cx="5327904" cy="727329"/>
          </a:xfrm>
          <a:prstGeom prst="rect">
            <a:avLst/>
          </a:prstGeom>
          <a:ln w="12700">
            <a:miter lim="400000"/>
          </a:ln>
        </p:spPr>
      </p:pic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Zero mean cross correlation</a:t>
            </a:r>
            <a:endParaRPr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19DB8E8-F25F-4F07-994A-F13A871915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hape 667"/>
          <p:cNvSpPr txBox="1">
            <a:spLocks/>
          </p:cNvSpPr>
          <p:nvPr/>
        </p:nvSpPr>
        <p:spPr>
          <a:xfrm>
            <a:off x="506437" y="1325563"/>
            <a:ext cx="11179126" cy="5177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How do we detect the template      in he following image?</a:t>
            </a:r>
          </a:p>
        </p:txBody>
      </p:sp>
      <p:pic>
        <p:nvPicPr>
          <p:cNvPr id="5" name="droppedImage.pdf" descr="droppedImage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437" y="2151481"/>
            <a:ext cx="2860358" cy="3660458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droppedImage.pdf" descr="droppedImage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858" y="1469424"/>
            <a:ext cx="230029" cy="230029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Line"/>
          <p:cNvSpPr/>
          <p:nvPr/>
        </p:nvSpPr>
        <p:spPr>
          <a:xfrm flipV="1">
            <a:off x="5958236" y="3238702"/>
            <a:ext cx="137764" cy="530994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arrow"/>
          </a:ln>
        </p:spPr>
        <p:txBody>
          <a:bodyPr lIns="28575" tIns="28575" rIns="28575" bIns="28575" anchor="ctr"/>
          <a:lstStyle/>
          <a:p>
            <a:pPr marL="0" marR="0" lvl="0" indent="0" algn="l" defTabSz="3214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kumimoji="0" sz="844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11" name="Line"/>
          <p:cNvSpPr/>
          <p:nvPr/>
        </p:nvSpPr>
        <p:spPr>
          <a:xfrm flipH="1">
            <a:off x="3850466" y="4348201"/>
            <a:ext cx="4001762" cy="977354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arrow"/>
          </a:ln>
        </p:spPr>
        <p:txBody>
          <a:bodyPr lIns="28575" tIns="28575" rIns="28575" bIns="28575" anchor="ctr"/>
          <a:lstStyle/>
          <a:p>
            <a:pPr marL="0" marR="0" lvl="0" indent="0" algn="l" defTabSz="3214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kumimoji="0" sz="844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12" name="filter"/>
          <p:cNvSpPr txBox="1"/>
          <p:nvPr/>
        </p:nvSpPr>
        <p:spPr>
          <a:xfrm>
            <a:off x="5551877" y="2877366"/>
            <a:ext cx="544123" cy="3654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8575" tIns="28575" rIns="28575" bIns="28575" anchor="ctr">
            <a:spAutoFit/>
          </a:bodyPr>
          <a:lstStyle>
            <a:lvl1pPr defTabSz="54610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l" defTabSz="546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filter</a:t>
            </a:r>
          </a:p>
        </p:txBody>
      </p:sp>
      <p:sp>
        <p:nvSpPr>
          <p:cNvPr id="13" name="image"/>
          <p:cNvSpPr txBox="1"/>
          <p:nvPr/>
        </p:nvSpPr>
        <p:spPr>
          <a:xfrm>
            <a:off x="3810159" y="5374561"/>
            <a:ext cx="740331" cy="3654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8575" tIns="28575" rIns="28575" bIns="28575" anchor="ctr">
            <a:spAutoFit/>
          </a:bodyPr>
          <a:lstStyle>
            <a:lvl1pPr defTabSz="54610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l" defTabSz="546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image </a:t>
            </a:r>
          </a:p>
        </p:txBody>
      </p:sp>
      <p:sp>
        <p:nvSpPr>
          <p:cNvPr id="14" name="output"/>
          <p:cNvSpPr txBox="1"/>
          <p:nvPr/>
        </p:nvSpPr>
        <p:spPr>
          <a:xfrm>
            <a:off x="3928890" y="3448178"/>
            <a:ext cx="759823" cy="3654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8575" tIns="28575" rIns="28575" bIns="28575" anchor="ctr">
            <a:spAutoFit/>
          </a:bodyPr>
          <a:lstStyle>
            <a:lvl1pPr defTabSz="54610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l" defTabSz="546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output</a:t>
            </a:r>
          </a:p>
        </p:txBody>
      </p:sp>
      <p:pic>
        <p:nvPicPr>
          <p:cNvPr id="17" name="droppedImage.pdf" descr="droppedImage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1887" y="2948664"/>
            <a:ext cx="230029" cy="230029"/>
          </a:xfrm>
          <a:prstGeom prst="rect">
            <a:avLst/>
          </a:prstGeom>
          <a:ln w="12700">
            <a:miter lim="400000"/>
          </a:ln>
        </p:spPr>
      </p:pic>
      <p:sp>
        <p:nvSpPr>
          <p:cNvPr id="19" name="Line"/>
          <p:cNvSpPr/>
          <p:nvPr/>
        </p:nvSpPr>
        <p:spPr>
          <a:xfrm flipV="1">
            <a:off x="7012797" y="3262308"/>
            <a:ext cx="650745" cy="507388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arrow"/>
          </a:ln>
        </p:spPr>
        <p:txBody>
          <a:bodyPr lIns="28575" tIns="28575" rIns="28575" bIns="28575" anchor="ctr"/>
          <a:lstStyle/>
          <a:p>
            <a:pPr marL="0" marR="0" lvl="0" indent="0" algn="l" defTabSz="3214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kumimoji="0" sz="844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20" name="filter"/>
          <p:cNvSpPr txBox="1"/>
          <p:nvPr/>
        </p:nvSpPr>
        <p:spPr>
          <a:xfrm>
            <a:off x="6993527" y="2875481"/>
            <a:ext cx="1627561" cy="3654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8575" tIns="28575" rIns="28575" bIns="28575" anchor="ctr">
            <a:spAutoFit/>
          </a:bodyPr>
          <a:lstStyle>
            <a:lvl1pPr defTabSz="54610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l" defTabSz="546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template mean</a:t>
            </a:r>
            <a:endParaRPr kumimoji="0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sym typeface="Gill Sans"/>
            </a:endParaRPr>
          </a:p>
        </p:txBody>
      </p:sp>
      <p:grpSp>
        <p:nvGrpSpPr>
          <p:cNvPr id="2" name="Group 1"/>
          <p:cNvGrpSpPr>
            <a:grpSpLocks noChangeAspect="1"/>
          </p:cNvGrpSpPr>
          <p:nvPr/>
        </p:nvGrpSpPr>
        <p:grpSpPr>
          <a:xfrm>
            <a:off x="9800624" y="3282579"/>
            <a:ext cx="2141531" cy="2751839"/>
            <a:chOff x="10178278" y="3055297"/>
            <a:chExt cx="1539226" cy="1977885"/>
          </a:xfrm>
        </p:grpSpPr>
        <p:pic>
          <p:nvPicPr>
            <p:cNvPr id="22" name="droppedImage.pdf" descr="droppedImage.pdf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178278" y="3055297"/>
              <a:ext cx="1539226" cy="1971676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25" name="True detection"/>
            <p:cNvSpPr txBox="1"/>
            <p:nvPr/>
          </p:nvSpPr>
          <p:spPr>
            <a:xfrm>
              <a:off x="10409822" y="3209701"/>
              <a:ext cx="1116119" cy="26269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28575" tIns="28575" rIns="28575" bIns="28575" anchor="ctr">
              <a:spAutoFit/>
            </a:bodyPr>
            <a:lstStyle>
              <a:lvl1pPr defTabSz="546100">
                <a:defRPr sz="1800">
                  <a:solidFill>
                    <a:srgbClr val="FFFB00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pPr marL="0" marR="0" lvl="0" indent="0" algn="l" defTabSz="5461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2000" b="0" i="0" u="none" strike="noStrike" kern="1200" cap="none" spc="0" normalizeH="0" baseline="0" noProof="0">
                  <a:ln>
                    <a:noFill/>
                  </a:ln>
                  <a:solidFill>
                    <a:srgbClr val="FFFB00"/>
                  </a:solidFill>
                  <a:effectLst/>
                  <a:uLnTx/>
                  <a:uFillTx/>
                  <a:latin typeface="Calibri Light" panose="020F0302020204030204"/>
                  <a:sym typeface="Gill Sans"/>
                </a:rPr>
                <a:t>True detection</a:t>
              </a:r>
            </a:p>
          </p:txBody>
        </p:sp>
        <p:sp>
          <p:nvSpPr>
            <p:cNvPr id="26" name="False detections"/>
            <p:cNvSpPr txBox="1"/>
            <p:nvPr/>
          </p:nvSpPr>
          <p:spPr>
            <a:xfrm>
              <a:off x="10231856" y="4549275"/>
              <a:ext cx="935832" cy="48390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28575" tIns="28575" rIns="28575" bIns="28575" anchor="ctr">
              <a:spAutoFit/>
            </a:bodyPr>
            <a:lstStyle>
              <a:lvl1pPr algn="l" defTabSz="546100">
                <a:defRPr sz="1800">
                  <a:solidFill>
                    <a:srgbClr val="FF40FF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pPr marL="0" marR="0" lvl="0" indent="0" algn="l" defTabSz="5461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40FF"/>
                  </a:solidFill>
                  <a:effectLst/>
                  <a:uLnTx/>
                  <a:uFillTx/>
                  <a:latin typeface="Calibri Light" panose="020F0302020204030204"/>
                  <a:sym typeface="Gill Sans"/>
                </a:rPr>
                <a:t>False detections</a:t>
              </a:r>
            </a:p>
          </p:txBody>
        </p:sp>
        <p:sp>
          <p:nvSpPr>
            <p:cNvPr id="27" name="Line"/>
            <p:cNvSpPr/>
            <p:nvPr/>
          </p:nvSpPr>
          <p:spPr>
            <a:xfrm flipH="1" flipV="1">
              <a:off x="10606267" y="3440466"/>
              <a:ext cx="69424" cy="396707"/>
            </a:xfrm>
            <a:prstGeom prst="line">
              <a:avLst/>
            </a:prstGeom>
            <a:ln w="50800">
              <a:solidFill>
                <a:srgbClr val="FFFB00"/>
              </a:solidFill>
              <a:miter lim="400000"/>
              <a:headEnd type="stealth"/>
            </a:ln>
          </p:spPr>
          <p:txBody>
            <a:bodyPr lIns="28575" tIns="28575" rIns="28575" bIns="28575" anchor="ctr"/>
            <a:lstStyle/>
            <a:p>
              <a:pPr marL="0" marR="0" lvl="0" indent="0" algn="l" defTabSz="32145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cs typeface="Helvetica"/>
                <a:sym typeface="Helvetica"/>
              </a:endParaRPr>
            </a:p>
          </p:txBody>
        </p:sp>
        <p:sp>
          <p:nvSpPr>
            <p:cNvPr id="28" name="Oval"/>
            <p:cNvSpPr/>
            <p:nvPr/>
          </p:nvSpPr>
          <p:spPr>
            <a:xfrm rot="20130676">
              <a:off x="10711617" y="4302883"/>
              <a:ext cx="700088" cy="500063"/>
            </a:xfrm>
            <a:prstGeom prst="ellipse">
              <a:avLst/>
            </a:prstGeom>
            <a:ln w="12700">
              <a:solidFill>
                <a:srgbClr val="FF40FF"/>
              </a:solidFill>
              <a:miter lim="400000"/>
            </a:ln>
          </p:spPr>
          <p:txBody>
            <a:bodyPr lIns="28575" tIns="28575" rIns="28575" bIns="28575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42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kumimoji="0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Calibri Light" panose="020F0302020204030204"/>
                <a:sym typeface="Gill Sans"/>
              </a:endParaRPr>
            </a:p>
          </p:txBody>
        </p:sp>
      </p:grpSp>
      <p:pic>
        <p:nvPicPr>
          <p:cNvPr id="29" name="droppedImage.pdf" descr="droppedImage.pd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95302" y="461756"/>
            <a:ext cx="2146853" cy="2743200"/>
          </a:xfrm>
          <a:prstGeom prst="rect">
            <a:avLst/>
          </a:prstGeom>
          <a:ln w="12700">
            <a:miter lim="400000"/>
          </a:ln>
        </p:spPr>
      </p:pic>
      <p:sp>
        <p:nvSpPr>
          <p:cNvPr id="30" name="(scaled) output"/>
          <p:cNvSpPr txBox="1"/>
          <p:nvPr/>
        </p:nvSpPr>
        <p:spPr>
          <a:xfrm>
            <a:off x="8731208" y="2218706"/>
            <a:ext cx="900888" cy="4270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8575" tIns="28575" rIns="28575" bIns="28575" anchor="ctr">
            <a:spAutoFit/>
          </a:bodyPr>
          <a:lstStyle>
            <a:lvl1pPr defTabSz="54610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ctr" defTabSz="546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output</a:t>
            </a:r>
          </a:p>
        </p:txBody>
      </p:sp>
      <p:sp>
        <p:nvSpPr>
          <p:cNvPr id="31" name="(scaled) output"/>
          <p:cNvSpPr txBox="1"/>
          <p:nvPr/>
        </p:nvSpPr>
        <p:spPr>
          <a:xfrm>
            <a:off x="8020756" y="4847767"/>
            <a:ext cx="1611340" cy="4270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8575" tIns="28575" rIns="28575" bIns="28575" anchor="ctr">
            <a:spAutoFit/>
          </a:bodyPr>
          <a:lstStyle>
            <a:lvl1pPr defTabSz="54610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ctr" defTabSz="546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thresholding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sym typeface="Gill Sans"/>
            </a:endParaRPr>
          </a:p>
        </p:txBody>
      </p:sp>
      <p:sp>
        <p:nvSpPr>
          <p:cNvPr id="32" name="What will the output look like?"/>
          <p:cNvSpPr txBox="1"/>
          <p:nvPr/>
        </p:nvSpPr>
        <p:spPr>
          <a:xfrm>
            <a:off x="8943936" y="6117248"/>
            <a:ext cx="2859578" cy="4270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8575" tIns="28575" rIns="28575" bIns="28575" anchor="ctr">
            <a:spAutoFit/>
          </a:bodyPr>
          <a:lstStyle>
            <a:lvl1pPr defTabSz="54610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ctr" defTabSz="546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What went wrong?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17095237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droppedImage.pdf" descr="dropped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159" y="3835005"/>
            <a:ext cx="5327904" cy="727329"/>
          </a:xfrm>
          <a:prstGeom prst="rect">
            <a:avLst/>
          </a:prstGeom>
          <a:ln w="12700">
            <a:miter lim="400000"/>
          </a:ln>
        </p:spPr>
      </p:pic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Zero mean cross correlation</a:t>
            </a:r>
            <a:endParaRPr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56AB793-361B-4DB3-B32A-399F616E09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667"/>
          <p:cNvSpPr txBox="1">
            <a:spLocks/>
          </p:cNvSpPr>
          <p:nvPr/>
        </p:nvSpPr>
        <p:spPr>
          <a:xfrm>
            <a:off x="506437" y="1325563"/>
            <a:ext cx="11179126" cy="5177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How do we detect the template      in he following image?</a:t>
            </a:r>
          </a:p>
        </p:txBody>
      </p:sp>
      <p:pic>
        <p:nvPicPr>
          <p:cNvPr id="5" name="droppedImage.pdf" descr="droppedImage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437" y="2151481"/>
            <a:ext cx="2860358" cy="3660458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droppedImage.pdf" descr="droppedImage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858" y="1469424"/>
            <a:ext cx="230029" cy="230029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Line"/>
          <p:cNvSpPr/>
          <p:nvPr/>
        </p:nvSpPr>
        <p:spPr>
          <a:xfrm flipV="1">
            <a:off x="5958236" y="3238702"/>
            <a:ext cx="137764" cy="530994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arrow"/>
          </a:ln>
        </p:spPr>
        <p:txBody>
          <a:bodyPr lIns="28575" tIns="28575" rIns="28575" bIns="28575" anchor="ctr"/>
          <a:lstStyle/>
          <a:p>
            <a:pPr marL="0" marR="0" lvl="0" indent="0" algn="l" defTabSz="3214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kumimoji="0" sz="844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11" name="Line"/>
          <p:cNvSpPr/>
          <p:nvPr/>
        </p:nvSpPr>
        <p:spPr>
          <a:xfrm flipH="1">
            <a:off x="3850466" y="4348201"/>
            <a:ext cx="4001762" cy="977354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arrow"/>
          </a:ln>
        </p:spPr>
        <p:txBody>
          <a:bodyPr lIns="28575" tIns="28575" rIns="28575" bIns="28575" anchor="ctr"/>
          <a:lstStyle/>
          <a:p>
            <a:pPr marL="0" marR="0" lvl="0" indent="0" algn="l" defTabSz="3214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kumimoji="0" sz="844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12" name="filter"/>
          <p:cNvSpPr txBox="1"/>
          <p:nvPr/>
        </p:nvSpPr>
        <p:spPr>
          <a:xfrm>
            <a:off x="5551877" y="2877366"/>
            <a:ext cx="544123" cy="3654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8575" tIns="28575" rIns="28575" bIns="28575" anchor="ctr">
            <a:spAutoFit/>
          </a:bodyPr>
          <a:lstStyle>
            <a:lvl1pPr defTabSz="54610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l" defTabSz="546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filter</a:t>
            </a:r>
          </a:p>
        </p:txBody>
      </p:sp>
      <p:sp>
        <p:nvSpPr>
          <p:cNvPr id="13" name="image"/>
          <p:cNvSpPr txBox="1"/>
          <p:nvPr/>
        </p:nvSpPr>
        <p:spPr>
          <a:xfrm>
            <a:off x="3810159" y="5374561"/>
            <a:ext cx="740331" cy="3654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8575" tIns="28575" rIns="28575" bIns="28575" anchor="ctr">
            <a:spAutoFit/>
          </a:bodyPr>
          <a:lstStyle>
            <a:lvl1pPr defTabSz="54610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l" defTabSz="546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image </a:t>
            </a:r>
          </a:p>
        </p:txBody>
      </p:sp>
      <p:sp>
        <p:nvSpPr>
          <p:cNvPr id="14" name="output"/>
          <p:cNvSpPr txBox="1"/>
          <p:nvPr/>
        </p:nvSpPr>
        <p:spPr>
          <a:xfrm>
            <a:off x="3928890" y="3448178"/>
            <a:ext cx="759823" cy="3654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8575" tIns="28575" rIns="28575" bIns="28575" anchor="ctr">
            <a:spAutoFit/>
          </a:bodyPr>
          <a:lstStyle>
            <a:lvl1pPr defTabSz="54610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l" defTabSz="546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output</a:t>
            </a:r>
          </a:p>
        </p:txBody>
      </p:sp>
      <p:pic>
        <p:nvPicPr>
          <p:cNvPr id="17" name="droppedImage.pdf" descr="droppedImage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1887" y="2948664"/>
            <a:ext cx="230029" cy="230029"/>
          </a:xfrm>
          <a:prstGeom prst="rect">
            <a:avLst/>
          </a:prstGeom>
          <a:ln w="12700">
            <a:miter lim="400000"/>
          </a:ln>
        </p:spPr>
      </p:pic>
      <p:sp>
        <p:nvSpPr>
          <p:cNvPr id="19" name="Line"/>
          <p:cNvSpPr/>
          <p:nvPr/>
        </p:nvSpPr>
        <p:spPr>
          <a:xfrm flipV="1">
            <a:off x="7012797" y="3262308"/>
            <a:ext cx="650745" cy="507388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arrow"/>
          </a:ln>
        </p:spPr>
        <p:txBody>
          <a:bodyPr lIns="28575" tIns="28575" rIns="28575" bIns="28575" anchor="ctr"/>
          <a:lstStyle/>
          <a:p>
            <a:pPr marL="0" marR="0" lvl="0" indent="0" algn="l" defTabSz="3214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kumimoji="0" sz="844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20" name="filter"/>
          <p:cNvSpPr txBox="1"/>
          <p:nvPr/>
        </p:nvSpPr>
        <p:spPr>
          <a:xfrm>
            <a:off x="6993527" y="2875481"/>
            <a:ext cx="1627561" cy="3654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8575" tIns="28575" rIns="28575" bIns="28575" anchor="ctr">
            <a:spAutoFit/>
          </a:bodyPr>
          <a:lstStyle>
            <a:lvl1pPr defTabSz="54610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l" defTabSz="546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template mean</a:t>
            </a:r>
            <a:endParaRPr kumimoji="0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sym typeface="Gill Sans"/>
            </a:endParaRPr>
          </a:p>
        </p:txBody>
      </p:sp>
      <p:pic>
        <p:nvPicPr>
          <p:cNvPr id="29" name="droppedImage.pdf" descr="droppedImage.pd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95302" y="461756"/>
            <a:ext cx="2146853" cy="2743200"/>
          </a:xfrm>
          <a:prstGeom prst="rect">
            <a:avLst/>
          </a:prstGeom>
          <a:ln w="12700">
            <a:miter lim="400000"/>
          </a:ln>
        </p:spPr>
      </p:pic>
      <p:sp>
        <p:nvSpPr>
          <p:cNvPr id="30" name="(scaled) output"/>
          <p:cNvSpPr txBox="1"/>
          <p:nvPr/>
        </p:nvSpPr>
        <p:spPr>
          <a:xfrm>
            <a:off x="8731208" y="2218706"/>
            <a:ext cx="900888" cy="4270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8575" tIns="28575" rIns="28575" bIns="28575" anchor="ctr">
            <a:spAutoFit/>
          </a:bodyPr>
          <a:lstStyle>
            <a:lvl1pPr defTabSz="54610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ctr" defTabSz="546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output</a:t>
            </a:r>
          </a:p>
        </p:txBody>
      </p:sp>
      <p:sp>
        <p:nvSpPr>
          <p:cNvPr id="34" name="What will the output look like?"/>
          <p:cNvSpPr txBox="1"/>
          <p:nvPr/>
        </p:nvSpPr>
        <p:spPr>
          <a:xfrm>
            <a:off x="8943936" y="4576312"/>
            <a:ext cx="2859578" cy="7963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8575" tIns="28575" rIns="28575" bIns="28575" anchor="ctr">
            <a:spAutoFit/>
          </a:bodyPr>
          <a:lstStyle>
            <a:lvl1pPr defTabSz="54610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ctr" defTabSz="546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Not robust to high-contrast areas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39996307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ZNCC – zero mean normalized cross correlation</a:t>
            </a:r>
            <a:endParaRPr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AD9A110-47DF-40DD-9EF5-899773B0CB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667"/>
          <p:cNvSpPr txBox="1">
            <a:spLocks/>
          </p:cNvSpPr>
          <p:nvPr/>
        </p:nvSpPr>
        <p:spPr>
          <a:xfrm>
            <a:off x="506437" y="1325563"/>
            <a:ext cx="11179126" cy="5177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How do we detect the template      in he following image?</a:t>
            </a:r>
          </a:p>
        </p:txBody>
      </p:sp>
      <p:pic>
        <p:nvPicPr>
          <p:cNvPr id="5" name="droppedImage.pdf" descr="droppedImage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437" y="2151481"/>
            <a:ext cx="2860358" cy="3660458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droppedImage.pdf" descr="droppedImage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858" y="1469424"/>
            <a:ext cx="230029" cy="230029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Line"/>
          <p:cNvSpPr/>
          <p:nvPr/>
        </p:nvSpPr>
        <p:spPr>
          <a:xfrm flipV="1">
            <a:off x="6175946" y="3064534"/>
            <a:ext cx="137764" cy="530994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arrow"/>
          </a:ln>
        </p:spPr>
        <p:txBody>
          <a:bodyPr lIns="28575" tIns="28575" rIns="28575" bIns="28575" anchor="ctr"/>
          <a:lstStyle/>
          <a:p>
            <a:pPr marL="0" marR="0" lvl="0" indent="0" algn="l" defTabSz="3214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kumimoji="0" sz="844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11" name="Line"/>
          <p:cNvSpPr/>
          <p:nvPr/>
        </p:nvSpPr>
        <p:spPr>
          <a:xfrm flipH="1">
            <a:off x="3850465" y="4573945"/>
            <a:ext cx="4132391" cy="751610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arrow"/>
          </a:ln>
        </p:spPr>
        <p:txBody>
          <a:bodyPr lIns="28575" tIns="28575" rIns="28575" bIns="28575" anchor="ctr"/>
          <a:lstStyle/>
          <a:p>
            <a:pPr marL="0" marR="0" lvl="0" indent="0" algn="l" defTabSz="3214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kumimoji="0" sz="844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12" name="filter"/>
          <p:cNvSpPr txBox="1"/>
          <p:nvPr/>
        </p:nvSpPr>
        <p:spPr>
          <a:xfrm>
            <a:off x="5769587" y="2703198"/>
            <a:ext cx="544123" cy="3654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8575" tIns="28575" rIns="28575" bIns="28575" anchor="ctr">
            <a:spAutoFit/>
          </a:bodyPr>
          <a:lstStyle>
            <a:lvl1pPr defTabSz="54610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l" defTabSz="546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filter</a:t>
            </a:r>
          </a:p>
        </p:txBody>
      </p:sp>
      <p:sp>
        <p:nvSpPr>
          <p:cNvPr id="13" name="image"/>
          <p:cNvSpPr txBox="1"/>
          <p:nvPr/>
        </p:nvSpPr>
        <p:spPr>
          <a:xfrm>
            <a:off x="3810159" y="5374561"/>
            <a:ext cx="740331" cy="3654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8575" tIns="28575" rIns="28575" bIns="28575" anchor="ctr">
            <a:spAutoFit/>
          </a:bodyPr>
          <a:lstStyle>
            <a:lvl1pPr defTabSz="54610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l" defTabSz="546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image </a:t>
            </a:r>
          </a:p>
        </p:txBody>
      </p:sp>
      <p:sp>
        <p:nvSpPr>
          <p:cNvPr id="14" name="output"/>
          <p:cNvSpPr txBox="1"/>
          <p:nvPr/>
        </p:nvSpPr>
        <p:spPr>
          <a:xfrm>
            <a:off x="3543783" y="3475689"/>
            <a:ext cx="759823" cy="3654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8575" tIns="28575" rIns="28575" bIns="28575" anchor="ctr">
            <a:spAutoFit/>
          </a:bodyPr>
          <a:lstStyle>
            <a:lvl1pPr defTabSz="54610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l" defTabSz="546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output</a:t>
            </a:r>
          </a:p>
        </p:txBody>
      </p:sp>
      <p:pic>
        <p:nvPicPr>
          <p:cNvPr id="17" name="droppedImage.pdf" descr="droppedImage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9597" y="2774496"/>
            <a:ext cx="230029" cy="230029"/>
          </a:xfrm>
          <a:prstGeom prst="rect">
            <a:avLst/>
          </a:prstGeom>
          <a:ln w="12700">
            <a:miter lim="400000"/>
          </a:ln>
        </p:spPr>
      </p:pic>
      <p:pic>
        <p:nvPicPr>
          <p:cNvPr id="16" name="droppedImage.pdf" descr="droppedImage.pd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43783" y="3688119"/>
            <a:ext cx="6829426" cy="885826"/>
          </a:xfrm>
          <a:prstGeom prst="rect">
            <a:avLst/>
          </a:prstGeom>
          <a:ln w="12700">
            <a:miter lim="400000"/>
          </a:ln>
        </p:spPr>
      </p:pic>
      <p:sp>
        <p:nvSpPr>
          <p:cNvPr id="19" name="Line"/>
          <p:cNvSpPr/>
          <p:nvPr/>
        </p:nvSpPr>
        <p:spPr>
          <a:xfrm flipV="1">
            <a:off x="6958496" y="3088140"/>
            <a:ext cx="650745" cy="507388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arrow"/>
          </a:ln>
        </p:spPr>
        <p:txBody>
          <a:bodyPr lIns="28575" tIns="28575" rIns="28575" bIns="28575" anchor="ctr"/>
          <a:lstStyle/>
          <a:p>
            <a:pPr marL="0" marR="0" lvl="0" indent="0" algn="l" defTabSz="3214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kumimoji="0" sz="844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20" name="filter"/>
          <p:cNvSpPr txBox="1"/>
          <p:nvPr/>
        </p:nvSpPr>
        <p:spPr>
          <a:xfrm>
            <a:off x="7038447" y="2703198"/>
            <a:ext cx="1627561" cy="3654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8575" tIns="28575" rIns="28575" bIns="28575" anchor="ctr">
            <a:spAutoFit/>
          </a:bodyPr>
          <a:lstStyle>
            <a:lvl1pPr defTabSz="54610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l" defTabSz="546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template mean</a:t>
            </a:r>
            <a:endParaRPr kumimoji="0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sym typeface="Gill Sans"/>
            </a:endParaRPr>
          </a:p>
        </p:txBody>
      </p:sp>
      <p:sp>
        <p:nvSpPr>
          <p:cNvPr id="23" name="filter"/>
          <p:cNvSpPr txBox="1"/>
          <p:nvPr/>
        </p:nvSpPr>
        <p:spPr>
          <a:xfrm>
            <a:off x="7852227" y="5105852"/>
            <a:ext cx="1803251" cy="3654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8575" tIns="28575" rIns="28575" bIns="28575" anchor="ctr">
            <a:spAutoFit/>
          </a:bodyPr>
          <a:lstStyle>
            <a:lvl1pPr defTabSz="54610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l" defTabSz="546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local patch mean</a:t>
            </a:r>
            <a:endParaRPr kumimoji="0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sym typeface="Gill Sans"/>
            </a:endParaRPr>
          </a:p>
        </p:txBody>
      </p:sp>
      <p:sp>
        <p:nvSpPr>
          <p:cNvPr id="24" name="Line"/>
          <p:cNvSpPr/>
          <p:nvPr/>
        </p:nvSpPr>
        <p:spPr>
          <a:xfrm flipH="1">
            <a:off x="9181721" y="4544020"/>
            <a:ext cx="650745" cy="507388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arrow"/>
          </a:ln>
        </p:spPr>
        <p:txBody>
          <a:bodyPr lIns="28575" tIns="28575" rIns="28575" bIns="28575" anchor="ctr"/>
          <a:lstStyle/>
          <a:p>
            <a:pPr marL="0" marR="0" lvl="0" indent="0" algn="l" defTabSz="3214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kumimoji="0" sz="844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30" name="What will the output look like?"/>
          <p:cNvSpPr txBox="1"/>
          <p:nvPr/>
        </p:nvSpPr>
        <p:spPr>
          <a:xfrm>
            <a:off x="9655478" y="2116363"/>
            <a:ext cx="1443691" cy="1165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8575" tIns="28575" rIns="28575" bIns="28575" anchor="ctr">
            <a:spAutoFit/>
          </a:bodyPr>
          <a:lstStyle>
            <a:lvl1pPr defTabSz="54610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ctr" defTabSz="546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What will the output look like? </a:t>
            </a:r>
          </a:p>
        </p:txBody>
      </p:sp>
      <p:sp>
        <p:nvSpPr>
          <p:cNvPr id="3" name="filter">
            <a:extLst>
              <a:ext uri="{FF2B5EF4-FFF2-40B4-BE49-F238E27FC236}">
                <a16:creationId xmlns:a16="http://schemas.microsoft.com/office/drawing/2014/main" id="{D064D361-FBAD-4196-A6B0-3B1BE2324C4A}"/>
              </a:ext>
            </a:extLst>
          </p:cNvPr>
          <p:cNvSpPr txBox="1"/>
          <p:nvPr/>
        </p:nvSpPr>
        <p:spPr>
          <a:xfrm>
            <a:off x="539621" y="6136018"/>
            <a:ext cx="8296502" cy="3654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8575" tIns="28575" rIns="28575" bIns="28575" anchor="ctr">
            <a:spAutoFit/>
          </a:bodyPr>
          <a:lstStyle>
            <a:lvl1pPr defTabSz="54610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l" defTabSz="546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The below square root is actually the product of both template and patch STD. </a:t>
            </a:r>
            <a:endParaRPr kumimoji="0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91810805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droppedImage.pdf" descr="dropped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5302" y="3586903"/>
            <a:ext cx="2176626" cy="2743147"/>
          </a:xfrm>
          <a:prstGeom prst="rect">
            <a:avLst/>
          </a:prstGeom>
          <a:ln w="12700">
            <a:miter lim="400000"/>
          </a:ln>
        </p:spPr>
      </p:pic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ZNCC – zero mean normalized cross correlation</a:t>
            </a:r>
            <a:endParaRPr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4089015-9FFC-493B-B33C-99A0A3B6EE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667"/>
          <p:cNvSpPr txBox="1">
            <a:spLocks/>
          </p:cNvSpPr>
          <p:nvPr/>
        </p:nvSpPr>
        <p:spPr>
          <a:xfrm>
            <a:off x="506437" y="1325563"/>
            <a:ext cx="11179126" cy="5177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How do we detect the template      in he following image?</a:t>
            </a:r>
          </a:p>
        </p:txBody>
      </p:sp>
      <p:pic>
        <p:nvPicPr>
          <p:cNvPr id="5" name="droppedImage.pdf" descr="droppedImage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437" y="2151481"/>
            <a:ext cx="2860358" cy="3660458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droppedImage.pdf" descr="droppedImage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858" y="1469424"/>
            <a:ext cx="230029" cy="23002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2" name="Group 21"/>
          <p:cNvGrpSpPr>
            <a:grpSpLocks noChangeAspect="1"/>
          </p:cNvGrpSpPr>
          <p:nvPr/>
        </p:nvGrpSpPr>
        <p:grpSpPr>
          <a:xfrm>
            <a:off x="10122763" y="3786767"/>
            <a:ext cx="1652246" cy="873004"/>
            <a:chOff x="10409822" y="3209701"/>
            <a:chExt cx="1187553" cy="627472"/>
          </a:xfrm>
        </p:grpSpPr>
        <p:sp>
          <p:nvSpPr>
            <p:cNvPr id="26" name="True detection"/>
            <p:cNvSpPr txBox="1"/>
            <p:nvPr/>
          </p:nvSpPr>
          <p:spPr>
            <a:xfrm>
              <a:off x="10409822" y="3209701"/>
              <a:ext cx="1187553" cy="26269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28575" tIns="28575" rIns="28575" bIns="28575" anchor="ctr">
              <a:spAutoFit/>
            </a:bodyPr>
            <a:lstStyle>
              <a:lvl1pPr defTabSz="546100">
                <a:defRPr sz="1800">
                  <a:solidFill>
                    <a:srgbClr val="FFFB00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pPr marL="0" marR="0" lvl="0" indent="0" algn="l" defTabSz="5461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B00"/>
                  </a:solidFill>
                  <a:effectLst/>
                  <a:uLnTx/>
                  <a:uFillTx/>
                  <a:latin typeface="Calibri Light" panose="020F0302020204030204"/>
                  <a:sym typeface="Gill Sans"/>
                </a:rPr>
                <a:t>True detection</a:t>
              </a: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B00"/>
                  </a:solidFill>
                  <a:effectLst/>
                  <a:uLnTx/>
                  <a:uFillTx/>
                  <a:latin typeface="Calibri Light" panose="020F0302020204030204"/>
                  <a:sym typeface="Gill Sans"/>
                </a:rPr>
                <a:t>s</a:t>
              </a:r>
              <a:endPara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FFFB00"/>
                </a:solidFill>
                <a:effectLst/>
                <a:uLnTx/>
                <a:uFillTx/>
                <a:latin typeface="Calibri Light" panose="020F0302020204030204"/>
                <a:sym typeface="Gill Sans"/>
              </a:endParaRPr>
            </a:p>
          </p:txBody>
        </p:sp>
        <p:sp>
          <p:nvSpPr>
            <p:cNvPr id="27" name="Line"/>
            <p:cNvSpPr/>
            <p:nvPr/>
          </p:nvSpPr>
          <p:spPr>
            <a:xfrm flipH="1" flipV="1">
              <a:off x="10606267" y="3440466"/>
              <a:ext cx="69424" cy="396707"/>
            </a:xfrm>
            <a:prstGeom prst="line">
              <a:avLst/>
            </a:prstGeom>
            <a:ln w="50800">
              <a:solidFill>
                <a:srgbClr val="FFFB00"/>
              </a:solidFill>
              <a:miter lim="400000"/>
              <a:headEnd type="stealth"/>
            </a:ln>
          </p:spPr>
          <p:txBody>
            <a:bodyPr lIns="28575" tIns="28575" rIns="28575" bIns="28575" anchor="ctr"/>
            <a:lstStyle/>
            <a:p>
              <a:pPr marL="0" marR="0" lvl="0" indent="0" algn="l" defTabSz="32145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cs typeface="Helvetica"/>
                <a:sym typeface="Helvetica"/>
              </a:endParaRPr>
            </a:p>
          </p:txBody>
        </p:sp>
      </p:grpSp>
      <p:sp>
        <p:nvSpPr>
          <p:cNvPr id="29" name="(scaled) output"/>
          <p:cNvSpPr txBox="1"/>
          <p:nvPr/>
        </p:nvSpPr>
        <p:spPr>
          <a:xfrm>
            <a:off x="8731208" y="2508072"/>
            <a:ext cx="900888" cy="4270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8575" tIns="28575" rIns="28575" bIns="28575" anchor="ctr">
            <a:spAutoFit/>
          </a:bodyPr>
          <a:lstStyle>
            <a:lvl1pPr defTabSz="54610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r" defTabSz="546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output</a:t>
            </a:r>
          </a:p>
        </p:txBody>
      </p:sp>
      <p:sp>
        <p:nvSpPr>
          <p:cNvPr id="30" name="(scaled) output"/>
          <p:cNvSpPr txBox="1"/>
          <p:nvPr/>
        </p:nvSpPr>
        <p:spPr>
          <a:xfrm>
            <a:off x="8020756" y="5137133"/>
            <a:ext cx="1611340" cy="4270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8575" tIns="28575" rIns="28575" bIns="28575" anchor="ctr">
            <a:spAutoFit/>
          </a:bodyPr>
          <a:lstStyle>
            <a:lvl1pPr defTabSz="54610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ctr" defTabSz="546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thresholding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sym typeface="Gill Sans"/>
            </a:endParaRPr>
          </a:p>
        </p:txBody>
      </p:sp>
      <p:sp>
        <p:nvSpPr>
          <p:cNvPr id="34" name="Line"/>
          <p:cNvSpPr/>
          <p:nvPr/>
        </p:nvSpPr>
        <p:spPr>
          <a:xfrm flipH="1" flipV="1">
            <a:off x="10396078" y="4104654"/>
            <a:ext cx="535832" cy="555117"/>
          </a:xfrm>
          <a:prstGeom prst="line">
            <a:avLst/>
          </a:prstGeom>
          <a:ln w="50800">
            <a:solidFill>
              <a:srgbClr val="FFFB00"/>
            </a:solidFill>
            <a:miter lim="400000"/>
            <a:headEnd type="stealth"/>
          </a:ln>
        </p:spPr>
        <p:txBody>
          <a:bodyPr lIns="28575" tIns="28575" rIns="28575" bIns="28575" anchor="ctr"/>
          <a:lstStyle/>
          <a:p>
            <a:pPr marL="0" marR="0" lvl="0" indent="0" algn="l" defTabSz="3214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cs typeface="Helvetica"/>
              <a:sym typeface="Helvetica"/>
            </a:endParaRPr>
          </a:p>
        </p:txBody>
      </p:sp>
      <p:pic>
        <p:nvPicPr>
          <p:cNvPr id="35" name="droppedImage.pdf" descr="droppedImage.pd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95302" y="753375"/>
            <a:ext cx="2146853" cy="269332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77260381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droppedImage.pdf" descr="dropped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5302" y="3575331"/>
            <a:ext cx="2176626" cy="2743147"/>
          </a:xfrm>
          <a:prstGeom prst="rect">
            <a:avLst/>
          </a:prstGeom>
          <a:ln w="12700">
            <a:miter lim="400000"/>
          </a:ln>
        </p:spPr>
      </p:pic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ZNCC – zero mean normalized cross correlation</a:t>
            </a:r>
            <a:endParaRPr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9A8424D-D9C7-4181-8BE6-776F4EA937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667"/>
          <p:cNvSpPr txBox="1">
            <a:spLocks/>
          </p:cNvSpPr>
          <p:nvPr/>
        </p:nvSpPr>
        <p:spPr>
          <a:xfrm>
            <a:off x="506437" y="1325563"/>
            <a:ext cx="11179126" cy="5177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How do we detect the template      in he following image?</a:t>
            </a:r>
          </a:p>
        </p:txBody>
      </p:sp>
      <p:pic>
        <p:nvPicPr>
          <p:cNvPr id="6" name="droppedImage.pdf" descr="droppedImage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858" y="1469424"/>
            <a:ext cx="230029" cy="23002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2" name="Group 21"/>
          <p:cNvGrpSpPr>
            <a:grpSpLocks noChangeAspect="1"/>
          </p:cNvGrpSpPr>
          <p:nvPr/>
        </p:nvGrpSpPr>
        <p:grpSpPr>
          <a:xfrm>
            <a:off x="10122763" y="3775196"/>
            <a:ext cx="1652246" cy="873004"/>
            <a:chOff x="10409822" y="3209701"/>
            <a:chExt cx="1187553" cy="627472"/>
          </a:xfrm>
        </p:grpSpPr>
        <p:sp>
          <p:nvSpPr>
            <p:cNvPr id="26" name="True detection"/>
            <p:cNvSpPr txBox="1"/>
            <p:nvPr/>
          </p:nvSpPr>
          <p:spPr>
            <a:xfrm>
              <a:off x="10409822" y="3209701"/>
              <a:ext cx="1187553" cy="26269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28575" tIns="28575" rIns="28575" bIns="28575" anchor="ctr">
              <a:spAutoFit/>
            </a:bodyPr>
            <a:lstStyle>
              <a:lvl1pPr defTabSz="546100">
                <a:defRPr sz="1800">
                  <a:solidFill>
                    <a:srgbClr val="FFFB00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pPr marL="0" marR="0" lvl="0" indent="0" algn="l" defTabSz="5461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B00"/>
                  </a:solidFill>
                  <a:effectLst/>
                  <a:uLnTx/>
                  <a:uFillTx/>
                  <a:latin typeface="Calibri Light" panose="020F0302020204030204"/>
                  <a:sym typeface="Gill Sans"/>
                </a:rPr>
                <a:t>True detection</a:t>
              </a: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B00"/>
                  </a:solidFill>
                  <a:effectLst/>
                  <a:uLnTx/>
                  <a:uFillTx/>
                  <a:latin typeface="Calibri Light" panose="020F0302020204030204"/>
                  <a:sym typeface="Gill Sans"/>
                </a:rPr>
                <a:t>s</a:t>
              </a:r>
              <a:endPara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FFFB00"/>
                </a:solidFill>
                <a:effectLst/>
                <a:uLnTx/>
                <a:uFillTx/>
                <a:latin typeface="Calibri Light" panose="020F0302020204030204"/>
                <a:sym typeface="Gill Sans"/>
              </a:endParaRPr>
            </a:p>
          </p:txBody>
        </p:sp>
        <p:sp>
          <p:nvSpPr>
            <p:cNvPr id="27" name="Line"/>
            <p:cNvSpPr/>
            <p:nvPr/>
          </p:nvSpPr>
          <p:spPr>
            <a:xfrm flipH="1" flipV="1">
              <a:off x="10606267" y="3440466"/>
              <a:ext cx="69424" cy="396707"/>
            </a:xfrm>
            <a:prstGeom prst="line">
              <a:avLst/>
            </a:prstGeom>
            <a:ln w="50800">
              <a:solidFill>
                <a:srgbClr val="FFFB00"/>
              </a:solidFill>
              <a:miter lim="400000"/>
              <a:headEnd type="stealth"/>
            </a:ln>
          </p:spPr>
          <p:txBody>
            <a:bodyPr lIns="28575" tIns="28575" rIns="28575" bIns="28575" anchor="ctr"/>
            <a:lstStyle/>
            <a:p>
              <a:pPr marL="0" marR="0" lvl="0" indent="0" algn="l" defTabSz="32145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cs typeface="Helvetica"/>
                <a:sym typeface="Helvetica"/>
              </a:endParaRPr>
            </a:p>
          </p:txBody>
        </p:sp>
      </p:grpSp>
      <p:sp>
        <p:nvSpPr>
          <p:cNvPr id="29" name="(scaled) output"/>
          <p:cNvSpPr txBox="1"/>
          <p:nvPr/>
        </p:nvSpPr>
        <p:spPr>
          <a:xfrm>
            <a:off x="8731208" y="2496501"/>
            <a:ext cx="900888" cy="4270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8575" tIns="28575" rIns="28575" bIns="28575" anchor="ctr">
            <a:spAutoFit/>
          </a:bodyPr>
          <a:lstStyle>
            <a:lvl1pPr defTabSz="54610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r" defTabSz="546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output</a:t>
            </a:r>
          </a:p>
        </p:txBody>
      </p:sp>
      <p:sp>
        <p:nvSpPr>
          <p:cNvPr id="30" name="(scaled) output"/>
          <p:cNvSpPr txBox="1"/>
          <p:nvPr/>
        </p:nvSpPr>
        <p:spPr>
          <a:xfrm>
            <a:off x="8020756" y="5125562"/>
            <a:ext cx="1611340" cy="4270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8575" tIns="28575" rIns="28575" bIns="28575" anchor="ctr">
            <a:spAutoFit/>
          </a:bodyPr>
          <a:lstStyle>
            <a:lvl1pPr defTabSz="54610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ctr" defTabSz="546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thresholding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sym typeface="Gill Sans"/>
            </a:endParaRPr>
          </a:p>
        </p:txBody>
      </p:sp>
      <p:sp>
        <p:nvSpPr>
          <p:cNvPr id="34" name="Line"/>
          <p:cNvSpPr/>
          <p:nvPr/>
        </p:nvSpPr>
        <p:spPr>
          <a:xfrm flipH="1" flipV="1">
            <a:off x="10396078" y="4093083"/>
            <a:ext cx="535832" cy="555117"/>
          </a:xfrm>
          <a:prstGeom prst="line">
            <a:avLst/>
          </a:prstGeom>
          <a:ln w="50800">
            <a:solidFill>
              <a:srgbClr val="FFFB00"/>
            </a:solidFill>
            <a:miter lim="400000"/>
            <a:headEnd type="stealth"/>
          </a:ln>
        </p:spPr>
        <p:txBody>
          <a:bodyPr lIns="28575" tIns="28575" rIns="28575" bIns="28575" anchor="ctr"/>
          <a:lstStyle/>
          <a:p>
            <a:pPr marL="0" marR="0" lvl="0" indent="0" algn="l" defTabSz="3214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cs typeface="Helvetica"/>
              <a:sym typeface="Helvetica"/>
            </a:endParaRPr>
          </a:p>
        </p:txBody>
      </p:sp>
      <p:pic>
        <p:nvPicPr>
          <p:cNvPr id="17" name="droppedImage.pdf" descr="droppedImage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437" y="2151481"/>
            <a:ext cx="2860358" cy="3681385"/>
          </a:xfrm>
          <a:prstGeom prst="rect">
            <a:avLst/>
          </a:prstGeom>
          <a:ln w="12700">
            <a:miter lim="400000"/>
          </a:ln>
        </p:spPr>
      </p:pic>
      <p:pic>
        <p:nvPicPr>
          <p:cNvPr id="20" name="droppedImage.pdf" descr="droppedImage.pd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95302" y="737487"/>
            <a:ext cx="2146853" cy="2717413"/>
          </a:xfrm>
          <a:prstGeom prst="rect">
            <a:avLst/>
          </a:prstGeom>
          <a:ln w="12700">
            <a:miter lim="400000"/>
          </a:ln>
        </p:spPr>
      </p:pic>
      <p:sp>
        <p:nvSpPr>
          <p:cNvPr id="18" name="What will the output look like?">
            <a:extLst>
              <a:ext uri="{FF2B5EF4-FFF2-40B4-BE49-F238E27FC236}">
                <a16:creationId xmlns:a16="http://schemas.microsoft.com/office/drawing/2014/main" id="{13C2BACC-9270-47C8-AB77-D445A829FC3B}"/>
              </a:ext>
            </a:extLst>
          </p:cNvPr>
          <p:cNvSpPr txBox="1"/>
          <p:nvPr/>
        </p:nvSpPr>
        <p:spPr>
          <a:xfrm>
            <a:off x="6590967" y="5807603"/>
            <a:ext cx="2859578" cy="7963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8575" tIns="28575" rIns="28575" bIns="28575" anchor="ctr">
            <a:spAutoFit/>
          </a:bodyPr>
          <a:lstStyle>
            <a:lvl1pPr defTabSz="54610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ctr" defTabSz="546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robust to change in intensities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48877389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6F837-70B9-4112-AF86-1A33E372F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Template matching- ZNCC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968E32-D257-44DF-902B-CFEF6507E1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Good for very carefully constructed scenarios.</a:t>
            </a:r>
          </a:p>
          <a:p>
            <a:r>
              <a:rPr lang="en-US" dirty="0"/>
              <a:t>Can’t handle change in rotation and scale.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A7F1D7-C10C-4030-9E8F-780B39B977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9579" y="1730787"/>
            <a:ext cx="8282421" cy="5127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18521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Image representation</a:t>
            </a:r>
          </a:p>
          <a:p>
            <a:r>
              <a:rPr lang="en-US" dirty="0"/>
              <a:t>Pixel-wise operations</a:t>
            </a:r>
          </a:p>
          <a:p>
            <a:r>
              <a:rPr lang="en-US" dirty="0"/>
              <a:t>Histogram equalization</a:t>
            </a:r>
          </a:p>
          <a:p>
            <a:r>
              <a:rPr lang="en-US" dirty="0"/>
              <a:t>Template matching</a:t>
            </a:r>
          </a:p>
          <a:p>
            <a:r>
              <a:rPr lang="en-US" b="1" dirty="0"/>
              <a:t>Morphology operators</a:t>
            </a:r>
          </a:p>
          <a:p>
            <a:r>
              <a:rPr lang="en-US" dirty="0"/>
              <a:t>Connected components</a:t>
            </a:r>
          </a:p>
          <a:p>
            <a:r>
              <a:rPr lang="en-US" dirty="0"/>
              <a:t>Color space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390686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4BA74B-7ABE-4003-B09F-4180F06A1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Morphology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651864-03D5-457A-9E54-B7833B0255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3200" y="762000"/>
            <a:ext cx="11785600" cy="762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Examples:</a:t>
            </a:r>
          </a:p>
        </p:txBody>
      </p:sp>
      <p:pic>
        <p:nvPicPr>
          <p:cNvPr id="1026" name="Picture 2" descr="Understanding mathematical morphology | Vision Systems Design">
            <a:extLst>
              <a:ext uri="{FF2B5EF4-FFF2-40B4-BE49-F238E27FC236}">
                <a16:creationId xmlns:a16="http://schemas.microsoft.com/office/drawing/2014/main" id="{04B6B960-FD2E-4EB7-9915-8266F98FA2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1611" y="2389578"/>
            <a:ext cx="2808429" cy="4314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2D01770-2197-4238-BAF4-DDA84F737DC1}"/>
              </a:ext>
            </a:extLst>
          </p:cNvPr>
          <p:cNvSpPr txBox="1">
            <a:spLocks/>
          </p:cNvSpPr>
          <p:nvPr/>
        </p:nvSpPr>
        <p:spPr>
          <a:xfrm>
            <a:off x="8077200" y="1575789"/>
            <a:ext cx="4114800" cy="76200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dirty="0"/>
              <a:t>Coin counting</a:t>
            </a:r>
          </a:p>
          <a:p>
            <a:pPr marL="0" indent="0" algn="ctr">
              <a:buFont typeface="Arial" pitchFamily="34" charset="0"/>
              <a:buNone/>
            </a:pPr>
            <a:r>
              <a:rPr lang="en-US" dirty="0"/>
              <a:t>(using connected components)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53DFE28-FEC2-4124-998C-722AF9753A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487" y="3118085"/>
            <a:ext cx="213360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0C581852-749B-4CA0-A8ED-818E3A0450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487" y="4546835"/>
            <a:ext cx="213360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DB15B40-C95A-4D17-9A25-074BC555635D}"/>
              </a:ext>
            </a:extLst>
          </p:cNvPr>
          <p:cNvSpPr txBox="1">
            <a:spLocks/>
          </p:cNvSpPr>
          <p:nvPr/>
        </p:nvSpPr>
        <p:spPr>
          <a:xfrm>
            <a:off x="72428" y="1476375"/>
            <a:ext cx="4114800" cy="76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dirty="0"/>
              <a:t>Image cleaning</a:t>
            </a:r>
          </a:p>
        </p:txBody>
      </p:sp>
      <p:pic>
        <p:nvPicPr>
          <p:cNvPr id="1032" name="Picture 8" descr="Erosion and dilation - OpenCV with Python By Example">
            <a:extLst>
              <a:ext uri="{FF2B5EF4-FFF2-40B4-BE49-F238E27FC236}">
                <a16:creationId xmlns:a16="http://schemas.microsoft.com/office/drawing/2014/main" id="{61FA3630-B5B1-453A-AC99-D6EA631C3F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6630" y="2737840"/>
            <a:ext cx="3502147" cy="3160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AA8AE86-658D-4508-A518-1E31DA143A7C}"/>
              </a:ext>
            </a:extLst>
          </p:cNvPr>
          <p:cNvSpPr txBox="1">
            <a:spLocks/>
          </p:cNvSpPr>
          <p:nvPr/>
        </p:nvSpPr>
        <p:spPr>
          <a:xfrm>
            <a:off x="3592717" y="1476375"/>
            <a:ext cx="4114800" cy="76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dirty="0"/>
              <a:t>Style</a:t>
            </a:r>
          </a:p>
        </p:txBody>
      </p:sp>
    </p:spTree>
    <p:extLst>
      <p:ext uri="{BB962C8B-B14F-4D97-AF65-F5344CB8AC3E}">
        <p14:creationId xmlns:p14="http://schemas.microsoft.com/office/powerpoint/2010/main" val="12283208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4461BF-32DE-4626-9A90-3638E4242A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representation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F95DD5-FAFC-4D93-BEE2-D4995DD9E53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We can also think of an image as a function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latin typeface="Times New Roman" pitchFamily="18" charset="0"/>
                  </a:rPr>
                  <a:t> </a:t>
                </a:r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F95DD5-FAFC-4D93-BEE2-D4995DD9E53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31" t="-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4">
            <a:extLst>
              <a:ext uri="{FF2B5EF4-FFF2-40B4-BE49-F238E27FC236}">
                <a16:creationId xmlns:a16="http://schemas.microsoft.com/office/drawing/2014/main" id="{B0611509-7697-4CC5-AE11-12FEA3831213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1558" y="2257425"/>
            <a:ext cx="4914900" cy="421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3E3FBB1B-0C17-47F0-940C-452BC59110DC}"/>
              </a:ext>
            </a:extLst>
          </p:cNvPr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868" y="2257425"/>
            <a:ext cx="4637575" cy="421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5570121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651864-03D5-457A-9E54-B7833B0255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Two basic morphology operators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4BA74B-7ABE-4003-B09F-4180F06A1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Morphology</a:t>
            </a:r>
          </a:p>
        </p:txBody>
      </p:sp>
      <p:pic>
        <p:nvPicPr>
          <p:cNvPr id="2050" name="Picture 2" descr="Morphological Image Processing">
            <a:extLst>
              <a:ext uri="{FF2B5EF4-FFF2-40B4-BE49-F238E27FC236}">
                <a16:creationId xmlns:a16="http://schemas.microsoft.com/office/drawing/2014/main" id="{CD6037F1-EBF0-404F-8D12-6952EF5E6F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828" b="51378"/>
          <a:stretch/>
        </p:blipFill>
        <p:spPr bwMode="auto">
          <a:xfrm>
            <a:off x="5489824" y="839562"/>
            <a:ext cx="1686588" cy="1925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Digital Image Processing">
            <a:extLst>
              <a:ext uri="{FF2B5EF4-FFF2-40B4-BE49-F238E27FC236}">
                <a16:creationId xmlns:a16="http://schemas.microsoft.com/office/drawing/2014/main" id="{3544ADC4-0333-40D4-879F-991032AE1B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839" t="756" r="-238" b="-756"/>
          <a:stretch/>
        </p:blipFill>
        <p:spPr bwMode="auto">
          <a:xfrm>
            <a:off x="1938120" y="4016908"/>
            <a:ext cx="2720399" cy="2536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60E7368-D5CA-4AF6-AAE7-DB6C04574317}"/>
              </a:ext>
            </a:extLst>
          </p:cNvPr>
          <p:cNvCxnSpPr>
            <a:cxnSpLocks/>
          </p:cNvCxnSpPr>
          <p:nvPr/>
        </p:nvCxnSpPr>
        <p:spPr>
          <a:xfrm>
            <a:off x="6308975" y="2842788"/>
            <a:ext cx="0" cy="36342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92CFEC6-1D71-42AD-A7FC-ACB281C7AA6B}"/>
              </a:ext>
            </a:extLst>
          </p:cNvPr>
          <p:cNvSpPr txBox="1"/>
          <p:nvPr/>
        </p:nvSpPr>
        <p:spPr>
          <a:xfrm>
            <a:off x="677436" y="1524000"/>
            <a:ext cx="45735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Dilation</a:t>
            </a:r>
            <a:r>
              <a:rPr lang="en-US" dirty="0"/>
              <a:t>: “inflating” a shape with a given kernel </a:t>
            </a:r>
          </a:p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D43CBF7-7B5B-4D5A-B798-01AF8A0DC118}"/>
              </a:ext>
            </a:extLst>
          </p:cNvPr>
          <p:cNvSpPr txBox="1"/>
          <p:nvPr/>
        </p:nvSpPr>
        <p:spPr>
          <a:xfrm>
            <a:off x="7342361" y="1524000"/>
            <a:ext cx="46464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Erosion</a:t>
            </a:r>
            <a:r>
              <a:rPr lang="en-US" dirty="0"/>
              <a:t>: “reducing” a shape with a given kernel </a:t>
            </a:r>
          </a:p>
          <a:p>
            <a:endParaRPr lang="en-US" dirty="0"/>
          </a:p>
        </p:txBody>
      </p:sp>
      <p:pic>
        <p:nvPicPr>
          <p:cNvPr id="13" name="Picture 2" descr="Morphological Image Processing">
            <a:extLst>
              <a:ext uri="{FF2B5EF4-FFF2-40B4-BE49-F238E27FC236}">
                <a16:creationId xmlns:a16="http://schemas.microsoft.com/office/drawing/2014/main" id="{701DA6CE-1E4B-4256-AB85-0D76AC48B7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48" b="48100"/>
          <a:stretch/>
        </p:blipFill>
        <p:spPr bwMode="auto">
          <a:xfrm>
            <a:off x="7797268" y="2145874"/>
            <a:ext cx="3119406" cy="2055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Morphological Image Processing">
            <a:extLst>
              <a:ext uri="{FF2B5EF4-FFF2-40B4-BE49-F238E27FC236}">
                <a16:creationId xmlns:a16="http://schemas.microsoft.com/office/drawing/2014/main" id="{0D389F74-98F6-4DC3-8C36-88D1D542FC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100" r="67579"/>
          <a:stretch/>
        </p:blipFill>
        <p:spPr bwMode="auto">
          <a:xfrm>
            <a:off x="7193889" y="4421542"/>
            <a:ext cx="1554675" cy="2055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Digital Image Processing">
            <a:extLst>
              <a:ext uri="{FF2B5EF4-FFF2-40B4-BE49-F238E27FC236}">
                <a16:creationId xmlns:a16="http://schemas.microsoft.com/office/drawing/2014/main" id="{6BFDF2C3-59AD-4D00-8236-418EA0606D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07" t="756" r="34426" b="11239"/>
          <a:stretch/>
        </p:blipFill>
        <p:spPr bwMode="auto">
          <a:xfrm>
            <a:off x="2228727" y="1815584"/>
            <a:ext cx="2939357" cy="2232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Morphological Image Processing">
            <a:extLst>
              <a:ext uri="{FF2B5EF4-FFF2-40B4-BE49-F238E27FC236}">
                <a16:creationId xmlns:a16="http://schemas.microsoft.com/office/drawing/2014/main" id="{D2435B5A-9210-49B4-BB85-CC0F452DF8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12" t="48100"/>
          <a:stretch/>
        </p:blipFill>
        <p:spPr bwMode="auto">
          <a:xfrm>
            <a:off x="8564157" y="4201332"/>
            <a:ext cx="2358683" cy="2055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850423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4BA74B-7ABE-4003-B09F-4180F06A1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Morphology: geometric interpretation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651864-03D5-457A-9E54-B7833B0255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Each kernel has an anchor point (usually in the kernel center).</a:t>
            </a:r>
          </a:p>
          <a:p>
            <a:r>
              <a:rPr lang="en-US" u="sng" dirty="0"/>
              <a:t>Dilation</a:t>
            </a:r>
            <a:r>
              <a:rPr lang="en-US" dirty="0"/>
              <a:t>: the final shape is all points where the anchor point can be placed in which </a:t>
            </a:r>
            <a:r>
              <a:rPr lang="en-US" b="1" dirty="0"/>
              <a:t>the kernel touches a part of the original shape</a:t>
            </a:r>
            <a:r>
              <a:rPr lang="en-US" dirty="0"/>
              <a:t>.</a:t>
            </a:r>
          </a:p>
          <a:p>
            <a:r>
              <a:rPr lang="en-US" u="sng" dirty="0"/>
              <a:t>Erosion</a:t>
            </a:r>
            <a:r>
              <a:rPr lang="en-US" dirty="0"/>
              <a:t>: the final shape is all points where the anchor point can be placed in which </a:t>
            </a:r>
            <a:r>
              <a:rPr lang="en-US" b="1" dirty="0"/>
              <a:t>all kernel points touch the original shape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9C76278-18CC-4004-94DA-5B9E292BDFF5}"/>
              </a:ext>
            </a:extLst>
          </p:cNvPr>
          <p:cNvGrpSpPr/>
          <p:nvPr/>
        </p:nvGrpSpPr>
        <p:grpSpPr>
          <a:xfrm>
            <a:off x="1155808" y="4627982"/>
            <a:ext cx="9880383" cy="2076839"/>
            <a:chOff x="1504950" y="3667708"/>
            <a:chExt cx="7612814" cy="1600200"/>
          </a:xfrm>
        </p:grpSpPr>
        <p:pic>
          <p:nvPicPr>
            <p:cNvPr id="6" name="Picture 3">
              <a:extLst>
                <a:ext uri="{FF2B5EF4-FFF2-40B4-BE49-F238E27FC236}">
                  <a16:creationId xmlns:a16="http://schemas.microsoft.com/office/drawing/2014/main" id="{DE92D5A3-100D-4D0A-A340-4550615D1F5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35" t="34333" r="8646" b="51667"/>
            <a:stretch/>
          </p:blipFill>
          <p:spPr bwMode="auto">
            <a:xfrm>
              <a:off x="5416622" y="3667708"/>
              <a:ext cx="3701142" cy="1600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" name="Picture 3">
              <a:extLst>
                <a:ext uri="{FF2B5EF4-FFF2-40B4-BE49-F238E27FC236}">
                  <a16:creationId xmlns:a16="http://schemas.microsoft.com/office/drawing/2014/main" id="{D4019E50-A5EC-4591-9384-11774735703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250" t="34333" r="21198" b="51667"/>
            <a:stretch/>
          </p:blipFill>
          <p:spPr bwMode="auto">
            <a:xfrm>
              <a:off x="1504950" y="3667708"/>
              <a:ext cx="4591050" cy="1600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853137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4BA74B-7ABE-4003-B09F-4180F06A1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Morphology: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651864-03D5-457A-9E54-B7833B0255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Each morphology operator is constructed as such: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800" dirty="0"/>
              <a:t>Select a structure element (binary kernel)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036" name="Picture 12" descr="https://latex.codecogs.com/gif.latex?%5Cdpi%7B300%7D%20s%20%3D%20%5Cbegin%7Bbmatrix%7D%200%20%26%200%20%26%201%20%26%200%20%26%200%5C%5C%200%20%26%201%20%26%201%20%26%201%20%26%200%5C%5C%201%20%26%201%20%26%201%20%26%201%20%26%201%5C%5C%200%20%26%201%20%26%201%20%26%201%20%26%200%5C%5C%200%20%26%200%20%26%201%20%26%200%20%26%200%20%5Cend%7Bbmatrix%7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9243" y="1240972"/>
            <a:ext cx="2414848" cy="1698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518306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4BA74B-7ABE-4003-B09F-4180F06A1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Morphology: algorithm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F651864-03D5-457A-9E54-B7833B02556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Each morphology operator is constructed as such:</a:t>
                </a:r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en-US" sz="2800" dirty="0"/>
                  <a:t>Select a structure element (binary kernel) </a:t>
                </a:r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en-US" sz="2800" dirty="0"/>
                  <a:t>Cross-correlate with input binary image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⋆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</m:oMath>
                </a14:m>
                <a:endParaRPr lang="en-US" sz="2800" dirty="0"/>
              </a:p>
              <a:p>
                <a:pPr marL="0" indent="0">
                  <a:buNone/>
                </a:pPr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F651864-03D5-457A-9E54-B7833B02556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31" t="-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36" name="Picture 12" descr="https://latex.codecogs.com/gif.latex?%5Cdpi%7B300%7D%20s%20%3D%20%5Cbegin%7Bbmatrix%7D%200%20%26%200%20%26%201%20%26%200%20%26%200%5C%5C%200%20%26%201%20%26%201%20%26%201%20%26%200%5C%5C%201%20%26%201%20%26%201%20%26%201%20%26%201%5C%5C%200%20%26%201%20%26%201%20%26%201%20%26%200%5C%5C%200%20%26%200%20%26%201%20%26%200%20%26%200%20%5Cend%7Bbmatrix%7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9243" y="1240972"/>
            <a:ext cx="2414848" cy="1698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858516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4BA74B-7ABE-4003-B09F-4180F06A1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Morphology: algorithm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F651864-03D5-457A-9E54-B7833B02556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Each morphology operator is constructed as such:</a:t>
                </a:r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en-US" sz="2800" dirty="0"/>
                  <a:t>Select a structure element (binary kernel) </a:t>
                </a:r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en-US" sz="2800" dirty="0"/>
                  <a:t>Cross-correlate with input binary image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⋆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</m:oMath>
                </a14:m>
                <a:endParaRPr lang="en-US" sz="2800" dirty="0"/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en-US" sz="2800" dirty="0"/>
                  <a:t>Threshold the output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F651864-03D5-457A-9E54-B7833B02556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31" t="-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https://latex.codecogs.com/gif.latex?%5Cdpi%7B300%7D%20%5Ctheta_%7BTH%7D%28x%2Ct%29%20%3D%20%5Cleft%5C%7B%5Cbegin%7Bmatrix%7D%201%20%26%20if%20%26%20x%5Cgeq%20t%2C%5C%5C%200%20%26%20else%20%5Cend%7Bmatrix%7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0200" y="3161249"/>
            <a:ext cx="4590143" cy="916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s://latex.codecogs.com/gif.latex?%5Cdpi%7B300%7D%20s%20%3D%20%5Cbegin%7Bbmatrix%7D%200%20%26%200%20%26%201%20%26%200%20%26%200%5C%5C%200%20%26%201%20%26%201%20%26%201%20%26%200%5C%5C%201%20%26%201%20%26%201%20%26%201%20%26%201%5C%5C%200%20%26%201%20%26%201%20%26%201%20%26%200%5C%5C%200%20%26%200%20%26%201%20%26%200%20%26%200%20%5Cend%7Bbmatrix%7D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9243" y="1240972"/>
            <a:ext cx="2414848" cy="1698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258101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5134866-E961-46F8-AE2F-AB3F0B1EBF13}"/>
              </a:ext>
            </a:extLst>
          </p:cNvPr>
          <p:cNvSpPr/>
          <p:nvPr/>
        </p:nvSpPr>
        <p:spPr>
          <a:xfrm>
            <a:off x="4470400" y="4776251"/>
            <a:ext cx="3327400" cy="557749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4BA74B-7ABE-4003-B09F-4180F06A1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Morphology: algorithm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F651864-03D5-457A-9E54-B7833B02556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Each morphology operator is constructed as such:</a:t>
                </a:r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en-US" sz="2800" dirty="0"/>
                  <a:t>Select a structure element (binary kernel) </a:t>
                </a:r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en-US" sz="2800" dirty="0"/>
                  <a:t>Cross-correlate with input binary image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⋆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</m:oMath>
                </a14:m>
                <a:endParaRPr lang="en-US" sz="2800" dirty="0"/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en-US" sz="2800" dirty="0"/>
                  <a:t>Threshold the output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Overall morphologic operation should look like so: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𝑇𝐻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F651864-03D5-457A-9E54-B7833B02556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31" t="-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https://latex.codecogs.com/gif.latex?%5Cdpi%7B300%7D%20%5Ctheta_%7BTH%7D%28x%2Ct%29%20%3D%20%5Cleft%5C%7B%5Cbegin%7Bmatrix%7D%201%20%26%20if%20%26%20x%5Cgeq%20t%2C%5C%5C%200%20%26%20else%20%5Cend%7Bmatrix%7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0200" y="3161249"/>
            <a:ext cx="4590143" cy="916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s://latex.codecogs.com/gif.latex?%5Cdpi%7B300%7D%20s%20%3D%20%5Cbegin%7Bbmatrix%7D%200%20%26%200%20%26%201%20%26%200%20%26%200%5C%5C%200%20%26%201%20%26%201%20%26%201%20%26%200%5C%5C%201%20%26%201%20%26%201%20%26%201%20%26%201%5C%5C%200%20%26%201%20%26%201%20%26%201%20%26%200%5C%5C%200%20%26%200%20%26%201%20%26%200%20%26%200%20%5Cend%7Bbmatrix%7D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9243" y="1240972"/>
            <a:ext cx="2414848" cy="1698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290081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4BA74B-7ABE-4003-B09F-4180F06A1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Dilation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F651864-03D5-457A-9E54-B7833B02556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𝑇𝐻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⋆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r>
                  <a:rPr lang="en-US" dirty="0"/>
                  <a:t>Dilation: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𝑡</m:t>
                    </m:r>
                    <m:r>
                      <a:rPr lang="en-US" i="1">
                        <a:latin typeface="Cambria Math"/>
                      </a:rPr>
                      <m:t>=1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 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F651864-03D5-457A-9E54-B7833B02556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10" descr="https://upload.wikimedia.org/wikipedia/commons/thumb/8/8d/Dilation.png/220px-Dilatio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6725" y="202354"/>
            <a:ext cx="3164859" cy="3121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3CF77B1E-06D3-43DE-B092-FA96FC86BE39}"/>
              </a:ext>
            </a:extLst>
          </p:cNvPr>
          <p:cNvGrpSpPr/>
          <p:nvPr/>
        </p:nvGrpSpPr>
        <p:grpSpPr>
          <a:xfrm>
            <a:off x="1155808" y="4627982"/>
            <a:ext cx="9880383" cy="2076839"/>
            <a:chOff x="1504950" y="3667708"/>
            <a:chExt cx="7612814" cy="1600200"/>
          </a:xfrm>
        </p:grpSpPr>
        <p:pic>
          <p:nvPicPr>
            <p:cNvPr id="10" name="Picture 3">
              <a:extLst>
                <a:ext uri="{FF2B5EF4-FFF2-40B4-BE49-F238E27FC236}">
                  <a16:creationId xmlns:a16="http://schemas.microsoft.com/office/drawing/2014/main" id="{872E574A-DE4A-4AA7-8F93-748686981B5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35" t="34333" r="8646" b="51667"/>
            <a:stretch/>
          </p:blipFill>
          <p:spPr bwMode="auto">
            <a:xfrm>
              <a:off x="5416622" y="3667708"/>
              <a:ext cx="3701142" cy="1600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" name="Picture 3">
              <a:extLst>
                <a:ext uri="{FF2B5EF4-FFF2-40B4-BE49-F238E27FC236}">
                  <a16:creationId xmlns:a16="http://schemas.microsoft.com/office/drawing/2014/main" id="{3608FB07-314B-4FA2-A618-86158750986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250" t="34333" r="21198" b="51667"/>
            <a:stretch/>
          </p:blipFill>
          <p:spPr bwMode="auto">
            <a:xfrm>
              <a:off x="1504950" y="3667708"/>
              <a:ext cx="4591050" cy="1600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67369434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4BA74B-7ABE-4003-B09F-4180F06A1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Erosion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F651864-03D5-457A-9E54-B7833B02556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571500" indent="-514350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𝑇𝐻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⋆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571500" indent="-514350"/>
                <a:endParaRPr lang="en-US" dirty="0"/>
              </a:p>
              <a:p>
                <a:pPr marL="57150" indent="0">
                  <a:buNone/>
                </a:pPr>
                <a:endParaRPr lang="en-US" dirty="0"/>
              </a:p>
              <a:p>
                <a:r>
                  <a:rPr lang="en-US" dirty="0"/>
                  <a:t>Erosion: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𝑡</m:t>
                    </m:r>
                    <m:r>
                      <a:rPr lang="en-US" i="1">
                        <a:latin typeface="Cambria Math"/>
                      </a:rPr>
                      <m:t>=</m:t>
                    </m:r>
                    <m:r>
                      <a:rPr lang="en-US" i="1">
                        <a:latin typeface="Cambria Math"/>
                      </a:rPr>
                      <m:t>𝑠𝑢𝑚</m:t>
                    </m:r>
                    <m:r>
                      <a:rPr lang="en-US" i="1">
                        <a:latin typeface="Cambria Math"/>
                      </a:rPr>
                      <m:t>(</m:t>
                    </m:r>
                    <m:r>
                      <a:rPr lang="en-US" i="1">
                        <a:latin typeface="Cambria Math"/>
                      </a:rPr>
                      <m:t>𝑠</m:t>
                    </m:r>
                    <m:r>
                      <a:rPr lang="en-US" i="1">
                        <a:latin typeface="Cambria Math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:r>
                  <a:rPr lang="en-US" dirty="0"/>
                  <a:t> 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F651864-03D5-457A-9E54-B7833B02556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8" descr="https://upload.wikimedia.org/wikipedia/commons/thumb/3/3a/Erosion.png/220px-Erosio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6726" y="171112"/>
            <a:ext cx="3164859" cy="3121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DECDBC18-B740-4E05-914C-615A1E466722}"/>
              </a:ext>
            </a:extLst>
          </p:cNvPr>
          <p:cNvGrpSpPr/>
          <p:nvPr/>
        </p:nvGrpSpPr>
        <p:grpSpPr>
          <a:xfrm>
            <a:off x="1155808" y="4627982"/>
            <a:ext cx="9880383" cy="2076839"/>
            <a:chOff x="1504950" y="3667708"/>
            <a:chExt cx="7612814" cy="1600200"/>
          </a:xfrm>
        </p:grpSpPr>
        <p:pic>
          <p:nvPicPr>
            <p:cNvPr id="11" name="Picture 3">
              <a:extLst>
                <a:ext uri="{FF2B5EF4-FFF2-40B4-BE49-F238E27FC236}">
                  <a16:creationId xmlns:a16="http://schemas.microsoft.com/office/drawing/2014/main" id="{13EB27CA-C165-4D61-AC76-9FA4EC104E9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35" t="34333" r="8646" b="51667"/>
            <a:stretch/>
          </p:blipFill>
          <p:spPr bwMode="auto">
            <a:xfrm>
              <a:off x="5416622" y="3667708"/>
              <a:ext cx="3701142" cy="1600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2" name="Picture 3">
              <a:extLst>
                <a:ext uri="{FF2B5EF4-FFF2-40B4-BE49-F238E27FC236}">
                  <a16:creationId xmlns:a16="http://schemas.microsoft.com/office/drawing/2014/main" id="{4E4B4416-CEA4-42D2-BD6B-934EB059302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250" t="34333" r="21198" b="51667"/>
            <a:stretch/>
          </p:blipFill>
          <p:spPr bwMode="auto">
            <a:xfrm>
              <a:off x="1504950" y="3667708"/>
              <a:ext cx="4591050" cy="1600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58B21D51-37EE-4A33-85BB-DF7897E5C1B3}"/>
              </a:ext>
            </a:extLst>
          </p:cNvPr>
          <p:cNvGrpSpPr/>
          <p:nvPr/>
        </p:nvGrpSpPr>
        <p:grpSpPr>
          <a:xfrm>
            <a:off x="1308208" y="4780382"/>
            <a:ext cx="9880383" cy="2076839"/>
            <a:chOff x="1504950" y="3667708"/>
            <a:chExt cx="7612814" cy="1600200"/>
          </a:xfrm>
        </p:grpSpPr>
        <p:pic>
          <p:nvPicPr>
            <p:cNvPr id="13" name="Picture 3">
              <a:extLst>
                <a:ext uri="{FF2B5EF4-FFF2-40B4-BE49-F238E27FC236}">
                  <a16:creationId xmlns:a16="http://schemas.microsoft.com/office/drawing/2014/main" id="{80C1D45F-18C6-4A2D-961A-17689EA68E8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35" t="34333" r="8646" b="51667"/>
            <a:stretch/>
          </p:blipFill>
          <p:spPr bwMode="auto">
            <a:xfrm>
              <a:off x="5416622" y="3667708"/>
              <a:ext cx="3701142" cy="1600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4" name="Picture 3">
              <a:extLst>
                <a:ext uri="{FF2B5EF4-FFF2-40B4-BE49-F238E27FC236}">
                  <a16:creationId xmlns:a16="http://schemas.microsoft.com/office/drawing/2014/main" id="{FD0465E3-7EB5-4357-B205-A166F0CEC70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250" t="34333" r="21198" b="51667"/>
            <a:stretch/>
          </p:blipFill>
          <p:spPr bwMode="auto">
            <a:xfrm>
              <a:off x="1504950" y="3667708"/>
              <a:ext cx="4591050" cy="1600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46621983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Erosion followed by dilation.</a:t>
            </a:r>
          </a:p>
          <a:p>
            <a:pPr lvl="1"/>
            <a:r>
              <a:rPr lang="en-US" dirty="0"/>
              <a:t>The effect is of rounding off sharp edges.</a:t>
            </a:r>
          </a:p>
        </p:txBody>
      </p:sp>
      <p:pic>
        <p:nvPicPr>
          <p:cNvPr id="5122" name="Picture 2" descr="https://upload.wikimedia.org/wikipedia/commons/c/c1/Openin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5926" y="69850"/>
            <a:ext cx="3371850" cy="3324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/>
          <p:cNvGrpSpPr/>
          <p:nvPr/>
        </p:nvGrpSpPr>
        <p:grpSpPr>
          <a:xfrm>
            <a:off x="1155808" y="4627982"/>
            <a:ext cx="9880383" cy="2076839"/>
            <a:chOff x="1504950" y="3667708"/>
            <a:chExt cx="7612814" cy="1600200"/>
          </a:xfrm>
        </p:grpSpPr>
        <p:pic>
          <p:nvPicPr>
            <p:cNvPr id="5123" name="Picture 3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35" t="34333" r="8646" b="51667"/>
            <a:stretch/>
          </p:blipFill>
          <p:spPr bwMode="auto">
            <a:xfrm>
              <a:off x="5416622" y="3667708"/>
              <a:ext cx="3701142" cy="1600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" name="Picture 3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250" t="34333" r="21198" b="51667"/>
            <a:stretch/>
          </p:blipFill>
          <p:spPr bwMode="auto">
            <a:xfrm>
              <a:off x="1504950" y="3667708"/>
              <a:ext cx="4591050" cy="1600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5" name="Picture 2" descr="Morphological operations four basic morphological operations are used... |  Download Scientific Diagram">
            <a:extLst>
              <a:ext uri="{FF2B5EF4-FFF2-40B4-BE49-F238E27FC236}">
                <a16:creationId xmlns:a16="http://schemas.microsoft.com/office/drawing/2014/main" id="{0C7F7E8B-01DA-4D8C-A023-E5051D4573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41" r="65402" b="52779"/>
          <a:stretch/>
        </p:blipFill>
        <p:spPr bwMode="auto">
          <a:xfrm>
            <a:off x="295702" y="2230018"/>
            <a:ext cx="1720212" cy="1063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Morphological operations four basic morphological operations are used... |  Download Scientific Diagram">
            <a:extLst>
              <a:ext uri="{FF2B5EF4-FFF2-40B4-BE49-F238E27FC236}">
                <a16:creationId xmlns:a16="http://schemas.microsoft.com/office/drawing/2014/main" id="{A4AB07B3-C267-4EFD-9C4A-1A4FF6A2A8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72" t="7120" r="34730" b="53700"/>
          <a:stretch/>
        </p:blipFill>
        <p:spPr bwMode="auto">
          <a:xfrm>
            <a:off x="2231634" y="2220965"/>
            <a:ext cx="1720212" cy="1063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Morphological operations four basic morphological operations are used... |  Download Scientific Diagram">
            <a:extLst>
              <a:ext uri="{FF2B5EF4-FFF2-40B4-BE49-F238E27FC236}">
                <a16:creationId xmlns:a16="http://schemas.microsoft.com/office/drawing/2014/main" id="{D467B6BE-BDD7-425A-AB51-DDA30AE778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6" t="57120" r="63156" b="3700"/>
          <a:stretch/>
        </p:blipFill>
        <p:spPr bwMode="auto">
          <a:xfrm>
            <a:off x="4439782" y="2230018"/>
            <a:ext cx="1720212" cy="1063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2D7D662-BA8B-4B2C-B908-0C0CD7BF0F5D}"/>
              </a:ext>
            </a:extLst>
          </p:cNvPr>
          <p:cNvCxnSpPr/>
          <p:nvPr/>
        </p:nvCxnSpPr>
        <p:spPr>
          <a:xfrm>
            <a:off x="1874068" y="2716562"/>
            <a:ext cx="4979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08F2D81-A907-4731-B980-469339B68AD8}"/>
              </a:ext>
            </a:extLst>
          </p:cNvPr>
          <p:cNvCxnSpPr/>
          <p:nvPr/>
        </p:nvCxnSpPr>
        <p:spPr>
          <a:xfrm>
            <a:off x="3941842" y="2716562"/>
            <a:ext cx="4979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988635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Dilation followed by erosion.</a:t>
            </a:r>
          </a:p>
          <a:p>
            <a:pPr lvl="1"/>
            <a:r>
              <a:rPr lang="en-US" dirty="0"/>
              <a:t>The effect is of closing of narrow gaps and holes.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8095926" y="69850"/>
            <a:ext cx="3371850" cy="3324226"/>
            <a:chOff x="8095926" y="69850"/>
            <a:chExt cx="3371850" cy="3324226"/>
          </a:xfrm>
        </p:grpSpPr>
        <p:pic>
          <p:nvPicPr>
            <p:cNvPr id="5122" name="Picture 2" descr="https://upload.wikimedia.org/wikipedia/commons/c/c1/Opening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95926" y="69850"/>
              <a:ext cx="3371850" cy="33242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Rectangle 4"/>
            <p:cNvSpPr/>
            <p:nvPr/>
          </p:nvSpPr>
          <p:spPr>
            <a:xfrm>
              <a:off x="8836090" y="811763"/>
              <a:ext cx="1828800" cy="1791478"/>
            </a:xfrm>
            <a:prstGeom prst="rect">
              <a:avLst/>
            </a:prstGeom>
            <a:solidFill>
              <a:srgbClr val="0000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1155808" y="4627982"/>
            <a:ext cx="9880383" cy="2076839"/>
            <a:chOff x="1504950" y="3667708"/>
            <a:chExt cx="7612814" cy="1600200"/>
          </a:xfrm>
        </p:grpSpPr>
        <p:pic>
          <p:nvPicPr>
            <p:cNvPr id="14" name="Picture 3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35" t="34333" r="8646" b="51667"/>
            <a:stretch/>
          </p:blipFill>
          <p:spPr bwMode="auto">
            <a:xfrm>
              <a:off x="5416622" y="3667708"/>
              <a:ext cx="3701142" cy="1600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5" name="Picture 3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250" t="34333" r="21198" b="51667"/>
            <a:stretch/>
          </p:blipFill>
          <p:spPr bwMode="auto">
            <a:xfrm>
              <a:off x="1504950" y="3667708"/>
              <a:ext cx="4591050" cy="1600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3074" name="Picture 2" descr="Morphological operations four basic morphological operations are used... |  Download Scientific Diagram">
            <a:extLst>
              <a:ext uri="{FF2B5EF4-FFF2-40B4-BE49-F238E27FC236}">
                <a16:creationId xmlns:a16="http://schemas.microsoft.com/office/drawing/2014/main" id="{61CE977B-5005-4284-9922-9BE5AF4992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41" r="65402" b="52779"/>
          <a:stretch/>
        </p:blipFill>
        <p:spPr bwMode="auto">
          <a:xfrm>
            <a:off x="295702" y="2230018"/>
            <a:ext cx="1720212" cy="1063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Morphological operations four basic morphological operations are used... |  Download Scientific Diagram">
            <a:extLst>
              <a:ext uri="{FF2B5EF4-FFF2-40B4-BE49-F238E27FC236}">
                <a16:creationId xmlns:a16="http://schemas.microsoft.com/office/drawing/2014/main" id="{25B26BD0-EDBB-4780-94B5-9F33B3AB31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402" t="8909" b="51910"/>
          <a:stretch/>
        </p:blipFill>
        <p:spPr bwMode="auto">
          <a:xfrm>
            <a:off x="2015914" y="2230018"/>
            <a:ext cx="1720212" cy="1063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Morphological operations four basic morphological operations are used... |  Download Scientific Diagram">
            <a:extLst>
              <a:ext uri="{FF2B5EF4-FFF2-40B4-BE49-F238E27FC236}">
                <a16:creationId xmlns:a16="http://schemas.microsoft.com/office/drawing/2014/main" id="{6C1260FD-69CB-4C44-815C-602FCC740F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63" t="57147" r="33654"/>
          <a:stretch/>
        </p:blipFill>
        <p:spPr bwMode="auto">
          <a:xfrm>
            <a:off x="3881035" y="2198289"/>
            <a:ext cx="1575303" cy="1163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FEEDC3D-8097-4164-96FC-562AD122886A}"/>
              </a:ext>
            </a:extLst>
          </p:cNvPr>
          <p:cNvCxnSpPr/>
          <p:nvPr/>
        </p:nvCxnSpPr>
        <p:spPr>
          <a:xfrm>
            <a:off x="1729212" y="2761829"/>
            <a:ext cx="4979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2FD22A6-9C37-466A-9E04-1F776D382A0E}"/>
              </a:ext>
            </a:extLst>
          </p:cNvPr>
          <p:cNvCxnSpPr/>
          <p:nvPr/>
        </p:nvCxnSpPr>
        <p:spPr>
          <a:xfrm>
            <a:off x="3544495" y="2733157"/>
            <a:ext cx="4979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56479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Image representation</a:t>
            </a:r>
          </a:p>
          <a:p>
            <a:r>
              <a:rPr lang="en-US" b="1" dirty="0"/>
              <a:t>Pixel-wise operations</a:t>
            </a:r>
          </a:p>
          <a:p>
            <a:r>
              <a:rPr lang="en-US" dirty="0"/>
              <a:t>Histogram equalization</a:t>
            </a:r>
          </a:p>
          <a:p>
            <a:r>
              <a:rPr lang="en-US" dirty="0"/>
              <a:t>Template matching</a:t>
            </a:r>
          </a:p>
          <a:p>
            <a:r>
              <a:rPr lang="en-US" dirty="0"/>
              <a:t>Morphology operators</a:t>
            </a:r>
          </a:p>
          <a:p>
            <a:r>
              <a:rPr lang="en-US" dirty="0"/>
              <a:t>Connected components</a:t>
            </a:r>
          </a:p>
          <a:p>
            <a:r>
              <a:rPr lang="en-US" dirty="0"/>
              <a:t>Color space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835001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Image representation</a:t>
            </a:r>
          </a:p>
          <a:p>
            <a:r>
              <a:rPr lang="en-US" dirty="0"/>
              <a:t>Pixel-wise operations</a:t>
            </a:r>
          </a:p>
          <a:p>
            <a:r>
              <a:rPr lang="en-US" dirty="0"/>
              <a:t>Histogram equalization</a:t>
            </a:r>
          </a:p>
          <a:p>
            <a:r>
              <a:rPr lang="en-US" dirty="0"/>
              <a:t>Template matching</a:t>
            </a:r>
          </a:p>
          <a:p>
            <a:r>
              <a:rPr lang="en-US" dirty="0"/>
              <a:t>Morphology operators</a:t>
            </a:r>
          </a:p>
          <a:p>
            <a:r>
              <a:rPr lang="en-US" b="1" dirty="0"/>
              <a:t>Connected components</a:t>
            </a:r>
          </a:p>
          <a:p>
            <a:r>
              <a:rPr lang="en-US" dirty="0"/>
              <a:t>Color space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247895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1FCF44-7665-4EFB-B222-3F1BEFEBB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Connected 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10B3F4-4E20-4742-9DFE-8F8F5CEF5A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Defined as regions of adjacent pixels that have the same value.</a:t>
            </a:r>
          </a:p>
          <a:p>
            <a:r>
              <a:rPr lang="en-US" dirty="0"/>
              <a:t>Commonly used with binary images to find stand alone objects.</a:t>
            </a:r>
          </a:p>
          <a:p>
            <a:pPr lvl="1"/>
            <a:r>
              <a:rPr lang="en-US" dirty="0"/>
              <a:t> e.g.: letters in a document.</a:t>
            </a:r>
            <a:br>
              <a:rPr lang="en-US" dirty="0"/>
            </a:br>
            <a:endParaRPr lang="en-US" dirty="0"/>
          </a:p>
        </p:txBody>
      </p:sp>
      <p:pic>
        <p:nvPicPr>
          <p:cNvPr id="6146" name="Picture 2" descr="Image result for connected component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439"/>
          <a:stretch/>
        </p:blipFill>
        <p:spPr bwMode="auto">
          <a:xfrm>
            <a:off x="2889411" y="3408715"/>
            <a:ext cx="6618449" cy="3064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224164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Image representation</a:t>
            </a:r>
          </a:p>
          <a:p>
            <a:r>
              <a:rPr lang="en-US" dirty="0"/>
              <a:t>Pixel-wise operations</a:t>
            </a:r>
          </a:p>
          <a:p>
            <a:r>
              <a:rPr lang="en-US" dirty="0"/>
              <a:t>Histogram equalization</a:t>
            </a:r>
          </a:p>
          <a:p>
            <a:r>
              <a:rPr lang="en-US" dirty="0"/>
              <a:t>Template matching</a:t>
            </a:r>
          </a:p>
          <a:p>
            <a:r>
              <a:rPr lang="en-US" dirty="0"/>
              <a:t>Morphology operators</a:t>
            </a:r>
          </a:p>
          <a:p>
            <a:r>
              <a:rPr lang="en-US" dirty="0"/>
              <a:t>Connected components</a:t>
            </a:r>
          </a:p>
          <a:p>
            <a:r>
              <a:rPr lang="en-US" b="1" dirty="0"/>
              <a:t>Color space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722405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859BC5-4866-4E15-915B-C570F73357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HSV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58215E8-2FE3-47AF-BFA0-7E3058BC33B0}"/>
              </a:ext>
            </a:extLst>
          </p:cNvPr>
          <p:cNvSpPr/>
          <p:nvPr/>
        </p:nvSpPr>
        <p:spPr>
          <a:xfrm>
            <a:off x="3414411" y="6488668"/>
            <a:ext cx="8940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https://cs.brown.edu/courses/csci1430/lectures/2020Spring_08_CamerasLightAndColor.pdf</a:t>
            </a:r>
            <a:endParaRPr lang="en-US" dirty="0"/>
          </a:p>
        </p:txBody>
      </p:sp>
      <p:pic>
        <p:nvPicPr>
          <p:cNvPr id="4098" name="Picture 2" descr="HSV cone with arrowhead in PGFPLOT - TeX - LaTeX Stack Exchange">
            <a:extLst>
              <a:ext uri="{FF2B5EF4-FFF2-40B4-BE49-F238E27FC236}">
                <a16:creationId xmlns:a16="http://schemas.microsoft.com/office/drawing/2014/main" id="{13389AA1-D1AB-4B1C-AFF7-7BE7A410D6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1185" y="762000"/>
            <a:ext cx="4832570" cy="5536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04601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2C1EA78-4BE8-4865-8E14-E3DEFDEC14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HSV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3A3B109-9619-411F-A89D-5CC350D759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3200" y="762000"/>
            <a:ext cx="5892800" cy="5715000"/>
          </a:xfrm>
        </p:spPr>
        <p:txBody>
          <a:bodyPr>
            <a:normAutofit lnSpcReduction="10000"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/>
              <a:t>Hue</a:t>
            </a:r>
            <a:r>
              <a:rPr lang="en-US" altLang="en-US" dirty="0"/>
              <a:t>: The "attribute of a visual sensation according to which an area appears to be similar to one of the perceived colors: red, yellow, green, and blue, or to a combination of two of them"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/>
              <a:t>Saturation</a:t>
            </a:r>
            <a:r>
              <a:rPr lang="en-US" altLang="en-US" dirty="0"/>
              <a:t>: The "colorfulness of a stimulus relative to its own brightness"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/>
              <a:t>Value</a:t>
            </a:r>
            <a:r>
              <a:rPr lang="en-US" altLang="en-US" dirty="0"/>
              <a:t>: The "brightness relative to the brightness of a similarly illuminated white“. Can also be called </a:t>
            </a:r>
            <a:r>
              <a:rPr lang="en-US" altLang="en-US" b="1" dirty="0"/>
              <a:t>brightness or intensity</a:t>
            </a:r>
            <a:r>
              <a:rPr lang="en-US" altLang="en-US" dirty="0"/>
              <a:t>.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/>
              <a:t>[Wikipedia]</a:t>
            </a:r>
          </a:p>
          <a:p>
            <a:endParaRPr lang="en-US" dirty="0"/>
          </a:p>
        </p:txBody>
      </p:sp>
      <p:pic>
        <p:nvPicPr>
          <p:cNvPr id="2" name="Picture 2" descr="HSV cone with arrowhead in PGFPLOT - TeX - LaTeX Stack Exchange">
            <a:extLst>
              <a:ext uri="{FF2B5EF4-FFF2-40B4-BE49-F238E27FC236}">
                <a16:creationId xmlns:a16="http://schemas.microsoft.com/office/drawing/2014/main" id="{7437F0C1-AD89-4244-BDA0-84B3E723FA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6115" y="940052"/>
            <a:ext cx="4832570" cy="5536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625607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E583AA-8B7D-4B3A-A777-A07B0ABD4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8D726F-C8F1-4B0F-A73B-D51728F86B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0E1869-565B-4AF3-9FBD-25B0C8D3A2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896" y="451744"/>
            <a:ext cx="8634208" cy="6187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1815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185C4-C252-4821-BA21-2B25B505B8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A9706A-07EF-4E72-A5DA-5FE0EE59EE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6597B3-9B49-4C72-A391-04271A33ED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49"/>
          <a:stretch/>
        </p:blipFill>
        <p:spPr>
          <a:xfrm>
            <a:off x="612843" y="381000"/>
            <a:ext cx="11375957" cy="6490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31434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1BEC2-280C-4291-8015-A1845FC9E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HSV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DF9149-54A1-4DC1-9FB6-D69FE604EF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e, f, g: single channel image representation.</a:t>
            </a:r>
          </a:p>
          <a:p>
            <a:r>
              <a:rPr lang="en-US" dirty="0"/>
              <a:t>Conclusion: people are much more responsive to intensity then chroma.</a:t>
            </a:r>
          </a:p>
          <a:p>
            <a:endParaRPr lang="en-US" dirty="0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CE4EA4AC-F9C5-46FA-AA0A-D9A0738F87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168" y="2124785"/>
            <a:ext cx="11399664" cy="4552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884426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7EA572-1B36-41A7-8CCC-A41B2FB7F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color spaces: LAB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CBB016-088B-4C28-8EA2-59ACE40639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L: lightness from black (0) to white (100).</a:t>
            </a:r>
          </a:p>
          <a:p>
            <a:r>
              <a:rPr lang="en-US" dirty="0"/>
              <a:t>A: from green (−) to red (+).</a:t>
            </a:r>
          </a:p>
          <a:p>
            <a:r>
              <a:rPr lang="en-US" dirty="0"/>
              <a:t>B: from blue (−) to yellow (+).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751709-99AC-401F-8B74-1015F78456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272" r="1"/>
          <a:stretch/>
        </p:blipFill>
        <p:spPr>
          <a:xfrm>
            <a:off x="7928043" y="586493"/>
            <a:ext cx="4263957" cy="619369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FEA8B6B-7DA6-4F61-884D-693A56B992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31" t="9767" r="52513" b="8213"/>
          <a:stretch/>
        </p:blipFill>
        <p:spPr>
          <a:xfrm>
            <a:off x="2666739" y="2626468"/>
            <a:ext cx="3704878" cy="3920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36544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067980-791A-418F-AF88-8029782063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color spaces: YUV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FEE770E-BE23-4D1D-BEE2-50338262E6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762000"/>
            <a:ext cx="9490953" cy="5715000"/>
          </a:xfrm>
        </p:spPr>
        <p:txBody>
          <a:bodyPr/>
          <a:lstStyle/>
          <a:p>
            <a:r>
              <a:rPr lang="en-US" dirty="0"/>
              <a:t>Y: brightness/ intensity.</a:t>
            </a:r>
          </a:p>
          <a:p>
            <a:r>
              <a:rPr lang="en-US" dirty="0"/>
              <a:t>U: blue projection.</a:t>
            </a:r>
          </a:p>
          <a:p>
            <a:r>
              <a:rPr lang="en-US" dirty="0"/>
              <a:t>V: red projection.</a:t>
            </a:r>
          </a:p>
          <a:p>
            <a:endParaRPr lang="en-US" dirty="0"/>
          </a:p>
          <a:p>
            <a:r>
              <a:rPr lang="en-US" dirty="0"/>
              <a:t>[Similar to </a:t>
            </a:r>
            <a:r>
              <a:rPr lang="en-US" dirty="0" err="1"/>
              <a:t>YCbCr</a:t>
            </a:r>
            <a:r>
              <a:rPr lang="en-US" dirty="0"/>
              <a:t>]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31C1A42-8254-4A1C-9A01-3E05D4E7C424}"/>
              </a:ext>
            </a:extLst>
          </p:cNvPr>
          <p:cNvGrpSpPr/>
          <p:nvPr/>
        </p:nvGrpSpPr>
        <p:grpSpPr>
          <a:xfrm>
            <a:off x="4426086" y="2187103"/>
            <a:ext cx="4416356" cy="4474723"/>
            <a:chOff x="5200361" y="1285127"/>
            <a:chExt cx="6094107" cy="5204298"/>
          </a:xfrm>
        </p:grpSpPr>
        <p:pic>
          <p:nvPicPr>
            <p:cNvPr id="11266" name="Picture 2">
              <a:extLst>
                <a:ext uri="{FF2B5EF4-FFF2-40B4-BE49-F238E27FC236}">
                  <a16:creationId xmlns:a16="http://schemas.microsoft.com/office/drawing/2014/main" id="{5F725CEF-E2B7-4449-B5C3-8B1370ED849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0169" y="1285127"/>
              <a:ext cx="5204299" cy="52042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5D3793D-29DC-46B1-A32D-A1736AD551EE}"/>
                </a:ext>
              </a:extLst>
            </p:cNvPr>
            <p:cNvSpPr txBox="1"/>
            <p:nvPr/>
          </p:nvSpPr>
          <p:spPr>
            <a:xfrm>
              <a:off x="5200361" y="3672501"/>
              <a:ext cx="1037464" cy="4295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Y=0.5</a:t>
              </a:r>
            </a:p>
          </p:txBody>
        </p:sp>
      </p:grpSp>
      <p:pic>
        <p:nvPicPr>
          <p:cNvPr id="11268" name="Picture 4">
            <a:extLst>
              <a:ext uri="{FF2B5EF4-FFF2-40B4-BE49-F238E27FC236}">
                <a16:creationId xmlns:a16="http://schemas.microsoft.com/office/drawing/2014/main" id="{9B86298D-A01B-421E-9458-4D801316EC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8063" y="0"/>
            <a:ext cx="22939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43260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88D71-FF0F-4299-9CF7-611F160D9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Pixel-wise operators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84F77D-C03C-478A-8E27-95BB33A1BB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Pixel-wise operators, or point operators, are defined as such that each output pixel’s value depends on only the corresponding input pixel value.</a:t>
            </a:r>
          </a:p>
        </p:txBody>
      </p:sp>
    </p:spTree>
    <p:extLst>
      <p:ext uri="{BB962C8B-B14F-4D97-AF65-F5344CB8AC3E}">
        <p14:creationId xmlns:p14="http://schemas.microsoft.com/office/powerpoint/2010/main" val="41290073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3ABF1-CA5C-44A3-B9F3-45BB9E25C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Pixel-wise operators</a:t>
            </a:r>
          </a:p>
        </p:txBody>
      </p:sp>
      <p:pic>
        <p:nvPicPr>
          <p:cNvPr id="4" name="latex-image-1.pdf" descr="latex-image-1.pdf">
            <a:extLst>
              <a:ext uri="{FF2B5EF4-FFF2-40B4-BE49-F238E27FC236}">
                <a16:creationId xmlns:a16="http://schemas.microsoft.com/office/drawing/2014/main" id="{A3D3DAC5-8F0B-40F2-82B6-BAF69D42A5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1288" y="2774961"/>
            <a:ext cx="169665" cy="151805"/>
          </a:xfrm>
          <a:prstGeom prst="rect">
            <a:avLst/>
          </a:prstGeom>
          <a:ln w="12700">
            <a:miter lim="400000"/>
          </a:ln>
          <a:effectLst/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C245AF8E-0DA4-400C-8FCB-890CA25F1BE5}"/>
              </a:ext>
            </a:extLst>
          </p:cNvPr>
          <p:cNvGrpSpPr/>
          <p:nvPr/>
        </p:nvGrpSpPr>
        <p:grpSpPr>
          <a:xfrm>
            <a:off x="237689" y="4164930"/>
            <a:ext cx="11716622" cy="1828800"/>
            <a:chOff x="236554" y="4103286"/>
            <a:chExt cx="11716622" cy="1828800"/>
          </a:xfrm>
        </p:grpSpPr>
        <p:pic>
          <p:nvPicPr>
            <p:cNvPr id="6" name="image.png" descr="image.png">
              <a:extLst>
                <a:ext uri="{FF2B5EF4-FFF2-40B4-BE49-F238E27FC236}">
                  <a16:creationId xmlns:a16="http://schemas.microsoft.com/office/drawing/2014/main" id="{4F60AB41-51AD-4D39-A6DB-432916C02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22802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  <p:pic>
          <p:nvPicPr>
            <p:cNvPr id="7" name="image.png" descr="image.png">
              <a:extLst>
                <a:ext uri="{FF2B5EF4-FFF2-40B4-BE49-F238E27FC236}">
                  <a16:creationId xmlns:a16="http://schemas.microsoft.com/office/drawing/2014/main" id="{CB06FAC4-C26C-4019-887E-D7690D5826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09050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  <p:pic>
          <p:nvPicPr>
            <p:cNvPr id="8" name="image.png" descr="image.png">
              <a:extLst>
                <a:ext uri="{FF2B5EF4-FFF2-40B4-BE49-F238E27FC236}">
                  <a16:creationId xmlns:a16="http://schemas.microsoft.com/office/drawing/2014/main" id="{690244B6-2154-43E7-BFC3-43D71C3B092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6554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  <p:pic>
          <p:nvPicPr>
            <p:cNvPr id="9" name="image.png" descr="image.png">
              <a:extLst>
                <a:ext uri="{FF2B5EF4-FFF2-40B4-BE49-F238E27FC236}">
                  <a16:creationId xmlns:a16="http://schemas.microsoft.com/office/drawing/2014/main" id="{7F16C4E5-2220-46EE-BA1A-9F568340DF0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195298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A603A25-8268-49FB-A35B-EEBCF2D460BC}"/>
              </a:ext>
            </a:extLst>
          </p:cNvPr>
          <p:cNvGrpSpPr/>
          <p:nvPr/>
        </p:nvGrpSpPr>
        <p:grpSpPr>
          <a:xfrm>
            <a:off x="237689" y="908438"/>
            <a:ext cx="11716622" cy="2142193"/>
            <a:chOff x="237689" y="990630"/>
            <a:chExt cx="11716622" cy="2142193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5A259C4D-F8DA-4007-8B5A-1C8F515BCD89}"/>
                </a:ext>
              </a:extLst>
            </p:cNvPr>
            <p:cNvGrpSpPr/>
            <p:nvPr/>
          </p:nvGrpSpPr>
          <p:grpSpPr>
            <a:xfrm>
              <a:off x="237689" y="1304023"/>
              <a:ext cx="11716622" cy="1828800"/>
              <a:chOff x="237689" y="1108817"/>
              <a:chExt cx="11716622" cy="1828800"/>
            </a:xfrm>
          </p:grpSpPr>
          <p:pic>
            <p:nvPicPr>
              <p:cNvPr id="17" name="image.png" descr="image.png">
                <a:extLst>
                  <a:ext uri="{FF2B5EF4-FFF2-40B4-BE49-F238E27FC236}">
                    <a16:creationId xmlns:a16="http://schemas.microsoft.com/office/drawing/2014/main" id="{4C80A64A-297E-47E6-B393-3B04063D9C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7689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  <p:pic>
            <p:nvPicPr>
              <p:cNvPr id="18" name="image.png" descr="image.png">
                <a:extLst>
                  <a:ext uri="{FF2B5EF4-FFF2-40B4-BE49-F238E27FC236}">
                    <a16:creationId xmlns:a16="http://schemas.microsoft.com/office/drawing/2014/main" id="{368CB22C-DDD5-4D7A-839C-694C259504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223937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  <p:pic>
            <p:nvPicPr>
              <p:cNvPr id="19" name="image.png" descr="image.png">
                <a:extLst>
                  <a:ext uri="{FF2B5EF4-FFF2-40B4-BE49-F238E27FC236}">
                    <a16:creationId xmlns:a16="http://schemas.microsoft.com/office/drawing/2014/main" id="{E09FCAB0-D022-4A75-89CC-68D22127DB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210185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  <p:pic>
            <p:nvPicPr>
              <p:cNvPr id="20" name="image.jpg" descr="image.jpg">
                <a:extLst>
                  <a:ext uri="{FF2B5EF4-FFF2-40B4-BE49-F238E27FC236}">
                    <a16:creationId xmlns:a16="http://schemas.microsoft.com/office/drawing/2014/main" id="{589D8382-A1B3-4EF1-81B1-192D9C4310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196433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F2BF1D73-A15A-4143-9C18-06FA3081D67C}"/>
                </a:ext>
              </a:extLst>
            </p:cNvPr>
            <p:cNvGrpSpPr/>
            <p:nvPr/>
          </p:nvGrpSpPr>
          <p:grpSpPr>
            <a:xfrm>
              <a:off x="237689" y="990630"/>
              <a:ext cx="11716622" cy="307777"/>
              <a:chOff x="237689" y="713232"/>
              <a:chExt cx="11716622" cy="307777"/>
            </a:xfrm>
          </p:grpSpPr>
          <p:sp>
            <p:nvSpPr>
              <p:cNvPr id="13" name="Original">
                <a:extLst>
                  <a:ext uri="{FF2B5EF4-FFF2-40B4-BE49-F238E27FC236}">
                    <a16:creationId xmlns:a16="http://schemas.microsoft.com/office/drawing/2014/main" id="{805FE410-A7FD-439C-B819-49A1527B1746}"/>
                  </a:ext>
                </a:extLst>
              </p:cNvPr>
              <p:cNvSpPr/>
              <p:nvPr/>
            </p:nvSpPr>
            <p:spPr>
              <a:xfrm>
                <a:off x="237689" y="713232"/>
                <a:ext cx="2757877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o</a:t>
                </a:r>
                <a:r>
                  <a:rPr sz="2000" dirty="0">
                    <a:latin typeface="+mj-lt"/>
                  </a:rPr>
                  <a:t>riginal</a:t>
                </a:r>
              </a:p>
            </p:txBody>
          </p:sp>
          <p:sp>
            <p:nvSpPr>
              <p:cNvPr id="14" name="Lower Contrast">
                <a:extLst>
                  <a:ext uri="{FF2B5EF4-FFF2-40B4-BE49-F238E27FC236}">
                    <a16:creationId xmlns:a16="http://schemas.microsoft.com/office/drawing/2014/main" id="{2D24CEE0-E260-4EA0-BC13-1625BF98C4DC}"/>
                  </a:ext>
                </a:extLst>
              </p:cNvPr>
              <p:cNvSpPr/>
              <p:nvPr/>
            </p:nvSpPr>
            <p:spPr>
              <a:xfrm>
                <a:off x="6210185" y="713232"/>
                <a:ext cx="2757878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l</a:t>
                </a:r>
                <a:r>
                  <a:rPr sz="2000" dirty="0">
                    <a:latin typeface="+mj-lt"/>
                  </a:rPr>
                  <a:t>ower </a:t>
                </a:r>
                <a:r>
                  <a:rPr lang="en-US" sz="2000" dirty="0">
                    <a:latin typeface="+mj-lt"/>
                  </a:rPr>
                  <a:t>c</a:t>
                </a:r>
                <a:r>
                  <a:rPr sz="2000" dirty="0">
                    <a:latin typeface="+mj-lt"/>
                  </a:rPr>
                  <a:t>ontrast</a:t>
                </a:r>
              </a:p>
            </p:txBody>
          </p:sp>
          <p:sp>
            <p:nvSpPr>
              <p:cNvPr id="15" name="Nonlinear Lower Contrast">
                <a:extLst>
                  <a:ext uri="{FF2B5EF4-FFF2-40B4-BE49-F238E27FC236}">
                    <a16:creationId xmlns:a16="http://schemas.microsoft.com/office/drawing/2014/main" id="{D7D60A06-B44B-4C75-9136-0934B0306913}"/>
                  </a:ext>
                </a:extLst>
              </p:cNvPr>
              <p:cNvSpPr/>
              <p:nvPr/>
            </p:nvSpPr>
            <p:spPr>
              <a:xfrm>
                <a:off x="9196433" y="713232"/>
                <a:ext cx="2757878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>
                    <a:latin typeface="+mj-lt"/>
                  </a:rPr>
                  <a:t>Gamma compression</a:t>
                </a:r>
                <a:endParaRPr sz="2000" dirty="0">
                  <a:latin typeface="+mj-lt"/>
                </a:endParaRPr>
              </a:p>
            </p:txBody>
          </p:sp>
          <p:sp>
            <p:nvSpPr>
              <p:cNvPr id="16" name="Original">
                <a:extLst>
                  <a:ext uri="{FF2B5EF4-FFF2-40B4-BE49-F238E27FC236}">
                    <a16:creationId xmlns:a16="http://schemas.microsoft.com/office/drawing/2014/main" id="{9889EF7D-9BCA-49C6-82F9-A3D339979E9C}"/>
                  </a:ext>
                </a:extLst>
              </p:cNvPr>
              <p:cNvSpPr/>
              <p:nvPr/>
            </p:nvSpPr>
            <p:spPr>
              <a:xfrm>
                <a:off x="3223936" y="713232"/>
                <a:ext cx="2757879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darken</a:t>
                </a:r>
                <a:endParaRPr sz="2000" dirty="0">
                  <a:latin typeface="+mj-lt"/>
                </a:endParaRPr>
              </a:p>
            </p:txBody>
          </p:sp>
        </p:grp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A3686B6-84E8-497B-989B-8296011A0270}"/>
              </a:ext>
            </a:extLst>
          </p:cNvPr>
          <p:cNvGrpSpPr/>
          <p:nvPr/>
        </p:nvGrpSpPr>
        <p:grpSpPr>
          <a:xfrm>
            <a:off x="237689" y="3846080"/>
            <a:ext cx="11716622" cy="307778"/>
            <a:chOff x="237689" y="3743339"/>
            <a:chExt cx="11716622" cy="307778"/>
          </a:xfrm>
        </p:grpSpPr>
        <p:sp>
          <p:nvSpPr>
            <p:cNvPr id="22" name="Original">
              <a:extLst>
                <a:ext uri="{FF2B5EF4-FFF2-40B4-BE49-F238E27FC236}">
                  <a16:creationId xmlns:a16="http://schemas.microsoft.com/office/drawing/2014/main" id="{9765234A-8C11-4C96-8F4E-31B1120E06D4}"/>
                </a:ext>
              </a:extLst>
            </p:cNvPr>
            <p:cNvSpPr/>
            <p:nvPr/>
          </p:nvSpPr>
          <p:spPr>
            <a:xfrm>
              <a:off x="237689" y="3743339"/>
              <a:ext cx="2757877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dirty="0">
                  <a:latin typeface="+mj-lt"/>
                </a:rPr>
                <a:t>invert</a:t>
              </a:r>
              <a:endParaRPr sz="2000" dirty="0">
                <a:latin typeface="+mj-lt"/>
              </a:endParaRPr>
            </a:p>
          </p:txBody>
        </p:sp>
        <p:sp>
          <p:nvSpPr>
            <p:cNvPr id="23" name="Lower Contrast">
              <a:extLst>
                <a:ext uri="{FF2B5EF4-FFF2-40B4-BE49-F238E27FC236}">
                  <a16:creationId xmlns:a16="http://schemas.microsoft.com/office/drawing/2014/main" id="{6E00C91F-42C2-4A48-9111-EE31DAC86F89}"/>
                </a:ext>
              </a:extLst>
            </p:cNvPr>
            <p:cNvSpPr/>
            <p:nvPr/>
          </p:nvSpPr>
          <p:spPr>
            <a:xfrm>
              <a:off x="6210185" y="3743340"/>
              <a:ext cx="2757878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dirty="0">
                  <a:latin typeface="+mj-lt"/>
                </a:rPr>
                <a:t>raise contrast</a:t>
              </a:r>
              <a:endParaRPr sz="2000" dirty="0">
                <a:latin typeface="+mj-lt"/>
              </a:endParaRPr>
            </a:p>
          </p:txBody>
        </p:sp>
        <p:sp>
          <p:nvSpPr>
            <p:cNvPr id="24" name="Nonlinear Lower Contrast">
              <a:extLst>
                <a:ext uri="{FF2B5EF4-FFF2-40B4-BE49-F238E27FC236}">
                  <a16:creationId xmlns:a16="http://schemas.microsoft.com/office/drawing/2014/main" id="{497ED1F3-64AC-4C53-B173-EA5CB25AF7E7}"/>
                </a:ext>
              </a:extLst>
            </p:cNvPr>
            <p:cNvSpPr/>
            <p:nvPr/>
          </p:nvSpPr>
          <p:spPr>
            <a:xfrm>
              <a:off x="9196433" y="3743339"/>
              <a:ext cx="2757878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>
                  <a:latin typeface="+mj-lt"/>
                </a:rPr>
                <a:t>Gamma expansion </a:t>
              </a:r>
              <a:endParaRPr sz="2000" dirty="0">
                <a:latin typeface="+mj-lt"/>
              </a:endParaRPr>
            </a:p>
          </p:txBody>
        </p:sp>
        <p:sp>
          <p:nvSpPr>
            <p:cNvPr id="25" name="Original">
              <a:extLst>
                <a:ext uri="{FF2B5EF4-FFF2-40B4-BE49-F238E27FC236}">
                  <a16:creationId xmlns:a16="http://schemas.microsoft.com/office/drawing/2014/main" id="{733409CE-5382-4497-AF23-2AA43D4C9C37}"/>
                </a:ext>
              </a:extLst>
            </p:cNvPr>
            <p:cNvSpPr/>
            <p:nvPr/>
          </p:nvSpPr>
          <p:spPr>
            <a:xfrm>
              <a:off x="3223936" y="3743340"/>
              <a:ext cx="2757879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dirty="0">
                  <a:latin typeface="+mj-lt"/>
                </a:rPr>
                <a:t>lighten</a:t>
              </a:r>
              <a:endParaRPr sz="2000" dirty="0">
                <a:latin typeface="+mj-lt"/>
              </a:endParaRPr>
            </a:p>
          </p:txBody>
        </p:sp>
      </p:grpSp>
      <p:pic>
        <p:nvPicPr>
          <p:cNvPr id="26" name="latex-image-1.pdf" descr="latex-image-1.pdf">
            <a:extLst>
              <a:ext uri="{FF2B5EF4-FFF2-40B4-BE49-F238E27FC236}">
                <a16:creationId xmlns:a16="http://schemas.microsoft.com/office/drawing/2014/main" id="{17049F30-07A9-45BA-A9D0-0BFB9EE04D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761" y="3386005"/>
            <a:ext cx="135731" cy="121444"/>
          </a:xfrm>
          <a:prstGeom prst="rect">
            <a:avLst/>
          </a:prstGeom>
          <a:ln w="12700">
            <a:miter lim="400000"/>
          </a:ln>
        </p:spPr>
      </p:pic>
      <p:pic>
        <p:nvPicPr>
          <p:cNvPr id="27" name="latex-image-2.pdf" descr="latex-image-2.pdf">
            <a:extLst>
              <a:ext uri="{FF2B5EF4-FFF2-40B4-BE49-F238E27FC236}">
                <a16:creationId xmlns:a16="http://schemas.microsoft.com/office/drawing/2014/main" id="{1001BEED-E791-441F-9A57-33B35B1FE4C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79607" y="3353858"/>
            <a:ext cx="835819" cy="185738"/>
          </a:xfrm>
          <a:prstGeom prst="rect">
            <a:avLst/>
          </a:prstGeom>
          <a:ln w="12700">
            <a:miter lim="400000"/>
          </a:ln>
        </p:spPr>
      </p:pic>
      <p:pic>
        <p:nvPicPr>
          <p:cNvPr id="28" name="latex-image-3.pdf" descr="latex-image-3.pdf">
            <a:extLst>
              <a:ext uri="{FF2B5EF4-FFF2-40B4-BE49-F238E27FC236}">
                <a16:creationId xmlns:a16="http://schemas.microsoft.com/office/drawing/2014/main" id="{9B15047A-2CDF-4565-81BA-7C3B389D263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10542" y="3212612"/>
            <a:ext cx="157163" cy="471488"/>
          </a:xfrm>
          <a:prstGeom prst="rect">
            <a:avLst/>
          </a:prstGeom>
          <a:ln w="12700">
            <a:miter lim="400000"/>
          </a:ln>
        </p:spPr>
      </p:pic>
      <p:pic>
        <p:nvPicPr>
          <p:cNvPr id="29" name="latex-image-4.pdf" descr="latex-image-4.pdf">
            <a:extLst>
              <a:ext uri="{FF2B5EF4-FFF2-40B4-BE49-F238E27FC236}">
                <a16:creationId xmlns:a16="http://schemas.microsoft.com/office/drawing/2014/main" id="{0123699A-A584-4235-A01F-892627003DD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685975" y="3101883"/>
            <a:ext cx="1778794" cy="692944"/>
          </a:xfrm>
          <a:prstGeom prst="rect">
            <a:avLst/>
          </a:prstGeom>
          <a:ln w="12700">
            <a:miter lim="400000"/>
          </a:ln>
        </p:spPr>
      </p:pic>
      <p:pic>
        <p:nvPicPr>
          <p:cNvPr id="30" name="latex-image-5.pdf" descr="latex-image-5.pdf">
            <a:extLst>
              <a:ext uri="{FF2B5EF4-FFF2-40B4-BE49-F238E27FC236}">
                <a16:creationId xmlns:a16="http://schemas.microsoft.com/office/drawing/2014/main" id="{8F7B0517-62EE-4574-958E-BDC3312008D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02288" y="6325868"/>
            <a:ext cx="828675" cy="185738"/>
          </a:xfrm>
          <a:prstGeom prst="rect">
            <a:avLst/>
          </a:prstGeom>
          <a:ln w="12700">
            <a:miter lim="400000"/>
          </a:ln>
        </p:spPr>
      </p:pic>
      <p:pic>
        <p:nvPicPr>
          <p:cNvPr id="31" name="latex-image-6.pdf" descr="latex-image-6.pdf">
            <a:extLst>
              <a:ext uri="{FF2B5EF4-FFF2-40B4-BE49-F238E27FC236}">
                <a16:creationId xmlns:a16="http://schemas.microsoft.com/office/drawing/2014/main" id="{83D58802-A1DA-4727-9E99-2A038E456F5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179606" y="6325868"/>
            <a:ext cx="835819" cy="200025"/>
          </a:xfrm>
          <a:prstGeom prst="rect">
            <a:avLst/>
          </a:prstGeom>
          <a:ln w="12700">
            <a:miter lim="400000"/>
          </a:ln>
        </p:spPr>
      </p:pic>
      <p:pic>
        <p:nvPicPr>
          <p:cNvPr id="32" name="latex-image-7.pdf" descr="latex-image-7.pdf">
            <a:extLst>
              <a:ext uri="{FF2B5EF4-FFF2-40B4-BE49-F238E27FC236}">
                <a16:creationId xmlns:a16="http://schemas.microsoft.com/office/drawing/2014/main" id="{169DBE72-9A34-40E5-8026-357F3958FD8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299801" y="6333453"/>
            <a:ext cx="578644" cy="185738"/>
          </a:xfrm>
          <a:prstGeom prst="rect">
            <a:avLst/>
          </a:prstGeom>
          <a:ln w="12700">
            <a:miter lim="400000"/>
          </a:ln>
        </p:spPr>
      </p:pic>
      <p:pic>
        <p:nvPicPr>
          <p:cNvPr id="33" name="latex-image-8.pdf" descr="latex-image-8.pdf">
            <a:extLst>
              <a:ext uri="{FF2B5EF4-FFF2-40B4-BE49-F238E27FC236}">
                <a16:creationId xmlns:a16="http://schemas.microsoft.com/office/drawing/2014/main" id="{FC567671-2906-41E5-BF11-8685968B466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789559" y="6086994"/>
            <a:ext cx="1571625" cy="678656"/>
          </a:xfrm>
          <a:prstGeom prst="rect">
            <a:avLst/>
          </a:prstGeom>
          <a:ln w="12700">
            <a:miter lim="400000"/>
          </a:ln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8FC7B7D5-8AA2-4288-81B6-8DA0AC44ED60}"/>
              </a:ext>
            </a:extLst>
          </p:cNvPr>
          <p:cNvSpPr/>
          <p:nvPr/>
        </p:nvSpPr>
        <p:spPr>
          <a:xfrm>
            <a:off x="3135296" y="3078624"/>
            <a:ext cx="2757877" cy="671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AAFF81F-F7F6-4C39-A026-57BE819D9C5F}"/>
              </a:ext>
            </a:extLst>
          </p:cNvPr>
          <p:cNvSpPr/>
          <p:nvPr/>
        </p:nvSpPr>
        <p:spPr>
          <a:xfrm>
            <a:off x="6072929" y="3144529"/>
            <a:ext cx="2757877" cy="671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BB4E591-3C0C-46A9-BAED-131E5E3B6FA0}"/>
              </a:ext>
            </a:extLst>
          </p:cNvPr>
          <p:cNvSpPr/>
          <p:nvPr/>
        </p:nvSpPr>
        <p:spPr>
          <a:xfrm>
            <a:off x="9188068" y="3110922"/>
            <a:ext cx="2757877" cy="671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41A863A-5212-4FE5-AA4E-9154EC9F2C2A}"/>
              </a:ext>
            </a:extLst>
          </p:cNvPr>
          <p:cNvSpPr/>
          <p:nvPr/>
        </p:nvSpPr>
        <p:spPr>
          <a:xfrm>
            <a:off x="237686" y="6190101"/>
            <a:ext cx="2757877" cy="671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653FEFE-2FD7-43B9-A29C-83714A0717F6}"/>
              </a:ext>
            </a:extLst>
          </p:cNvPr>
          <p:cNvSpPr/>
          <p:nvPr/>
        </p:nvSpPr>
        <p:spPr>
          <a:xfrm>
            <a:off x="3187432" y="6066832"/>
            <a:ext cx="2757877" cy="671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3C38082-9224-454A-AFE7-4962B2B778D7}"/>
              </a:ext>
            </a:extLst>
          </p:cNvPr>
          <p:cNvSpPr/>
          <p:nvPr/>
        </p:nvSpPr>
        <p:spPr>
          <a:xfrm>
            <a:off x="6246692" y="6082945"/>
            <a:ext cx="2757877" cy="671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60C0FD0-AD8D-42F9-9A6D-520E79CD5C84}"/>
              </a:ext>
            </a:extLst>
          </p:cNvPr>
          <p:cNvSpPr/>
          <p:nvPr/>
        </p:nvSpPr>
        <p:spPr>
          <a:xfrm>
            <a:off x="9013900" y="6081272"/>
            <a:ext cx="2757877" cy="671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029118"/>
      </p:ext>
    </p:extLst>
  </p:cSld>
  <p:clrMapOvr>
    <a:masterClrMapping/>
  </p:clrMapOvr>
</p:sld>
</file>

<file path=ppt/theme/theme1.xml><?xml version="1.0" encoding="utf-8"?>
<a:theme xmlns:a="http://schemas.openxmlformats.org/drawingml/2006/main" name="class_layout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3739</TotalTime>
  <Words>4395</Words>
  <Application>Microsoft Office PowerPoint</Application>
  <PresentationFormat>Widescreen</PresentationFormat>
  <Paragraphs>1692</Paragraphs>
  <Slides>79</Slides>
  <Notes>15</Notes>
  <HiddenSlides>3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79</vt:i4>
      </vt:variant>
    </vt:vector>
  </HeadingPairs>
  <TitlesOfParts>
    <vt:vector size="87" baseType="lpstr">
      <vt:lpstr>Arial</vt:lpstr>
      <vt:lpstr>Calibri</vt:lpstr>
      <vt:lpstr>Calibri Light</vt:lpstr>
      <vt:lpstr>Cambria Math</vt:lpstr>
      <vt:lpstr>Gill Sans</vt:lpstr>
      <vt:lpstr>Helvetica</vt:lpstr>
      <vt:lpstr>Times New Roman</vt:lpstr>
      <vt:lpstr>class_layout</vt:lpstr>
      <vt:lpstr>Basic image processing</vt:lpstr>
      <vt:lpstr>References</vt:lpstr>
      <vt:lpstr>Some motivation</vt:lpstr>
      <vt:lpstr>contents</vt:lpstr>
      <vt:lpstr>Image representation</vt:lpstr>
      <vt:lpstr>Image representation</vt:lpstr>
      <vt:lpstr>contents</vt:lpstr>
      <vt:lpstr>Pixel-wise operators</vt:lpstr>
      <vt:lpstr>Pixel-wise operators</vt:lpstr>
      <vt:lpstr>Pixel-wise operators</vt:lpstr>
      <vt:lpstr>Pixel-wise operators</vt:lpstr>
      <vt:lpstr>Pixel-wise operators</vt:lpstr>
      <vt:lpstr>Pixel-wise operators</vt:lpstr>
      <vt:lpstr>Pixel-wise operators</vt:lpstr>
      <vt:lpstr>Contrast</vt:lpstr>
      <vt:lpstr>Pixel-wise operators</vt:lpstr>
      <vt:lpstr>Pixel-wise operators</vt:lpstr>
      <vt:lpstr>Pixel-wise operators</vt:lpstr>
      <vt:lpstr>Gamma correction</vt:lpstr>
      <vt:lpstr>Gamma correction</vt:lpstr>
      <vt:lpstr>Some more point- wise operators</vt:lpstr>
      <vt:lpstr>contents</vt:lpstr>
      <vt:lpstr>Histogram equalization</vt:lpstr>
      <vt:lpstr>PowerPoint Presentation</vt:lpstr>
      <vt:lpstr>Histogram equalization</vt:lpstr>
      <vt:lpstr>Reminder: PDF and CDF</vt:lpstr>
      <vt:lpstr>PDF definition- Wikipedia</vt:lpstr>
      <vt:lpstr>PDF equalization</vt:lpstr>
      <vt:lpstr>PDF equalization</vt:lpstr>
      <vt:lpstr>Back to histogram equalization</vt:lpstr>
      <vt:lpstr>Other variants of histogram equalization</vt:lpstr>
      <vt:lpstr>Other variants of histogram equalization</vt:lpstr>
      <vt:lpstr>contents</vt:lpstr>
      <vt:lpstr>Template matching</vt:lpstr>
      <vt:lpstr>SSD – sum squared distances</vt:lpstr>
      <vt:lpstr>SSD – sum squared distances</vt:lpstr>
      <vt:lpstr>SSD – sum squared distances</vt:lpstr>
      <vt:lpstr>CC – cross correlation </vt:lpstr>
      <vt:lpstr>Run the filter</vt:lpstr>
      <vt:lpstr>Run the filter</vt:lpstr>
      <vt:lpstr>Run the filter</vt:lpstr>
      <vt:lpstr>Run the filter</vt:lpstr>
      <vt:lpstr>Run the filter</vt:lpstr>
      <vt:lpstr>Run the filter</vt:lpstr>
      <vt:lpstr>Run the filter</vt:lpstr>
      <vt:lpstr>Run the filter</vt:lpstr>
      <vt:lpstr>… and the result is</vt:lpstr>
      <vt:lpstr>CC – cross correlation </vt:lpstr>
      <vt:lpstr>CC – cross correlation </vt:lpstr>
      <vt:lpstr>CC – cross correlation </vt:lpstr>
      <vt:lpstr>Zero mean cross correlation</vt:lpstr>
      <vt:lpstr>Zero mean cross correlation</vt:lpstr>
      <vt:lpstr>Zero mean cross correlation</vt:lpstr>
      <vt:lpstr>ZNCC – zero mean normalized cross correlation</vt:lpstr>
      <vt:lpstr>ZNCC – zero mean normalized cross correlation</vt:lpstr>
      <vt:lpstr>ZNCC – zero mean normalized cross correlation</vt:lpstr>
      <vt:lpstr>Template matching- ZNCC</vt:lpstr>
      <vt:lpstr>contents</vt:lpstr>
      <vt:lpstr>Morphology</vt:lpstr>
      <vt:lpstr>Morphology</vt:lpstr>
      <vt:lpstr>Morphology: geometric interpretation</vt:lpstr>
      <vt:lpstr>Morphology: algorithm</vt:lpstr>
      <vt:lpstr>Morphology: algorithm</vt:lpstr>
      <vt:lpstr>Morphology: algorithm</vt:lpstr>
      <vt:lpstr>Morphology: algorithm</vt:lpstr>
      <vt:lpstr>Dilation</vt:lpstr>
      <vt:lpstr>Erosion</vt:lpstr>
      <vt:lpstr>Opening</vt:lpstr>
      <vt:lpstr>Closing</vt:lpstr>
      <vt:lpstr>contents</vt:lpstr>
      <vt:lpstr>Connected components</vt:lpstr>
      <vt:lpstr>contents</vt:lpstr>
      <vt:lpstr>HSV</vt:lpstr>
      <vt:lpstr>HSV</vt:lpstr>
      <vt:lpstr>PowerPoint Presentation</vt:lpstr>
      <vt:lpstr>PowerPoint Presentation</vt:lpstr>
      <vt:lpstr>HSV</vt:lpstr>
      <vt:lpstr>More color spaces: LAB</vt:lpstr>
      <vt:lpstr>More color spaces: YUV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Basic image processing</dc:title>
  <dc:creator>yoni chechik</dc:creator>
  <cp:lastModifiedBy>yoni chechik</cp:lastModifiedBy>
  <cp:revision>211</cp:revision>
  <dcterms:created xsi:type="dcterms:W3CDTF">2019-07-13T08:31:13Z</dcterms:created>
  <dcterms:modified xsi:type="dcterms:W3CDTF">2020-10-29T10:36:17Z</dcterms:modified>
</cp:coreProperties>
</file>